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511" r:id="rId5"/>
    <p:sldId id="424" r:id="rId6"/>
    <p:sldId id="306" r:id="rId7"/>
    <p:sldId id="324" r:id="rId8"/>
    <p:sldId id="375" r:id="rId9"/>
    <p:sldId id="307" r:id="rId10"/>
    <p:sldId id="310" r:id="rId11"/>
    <p:sldId id="309" r:id="rId12"/>
    <p:sldId id="311" r:id="rId13"/>
    <p:sldId id="312" r:id="rId14"/>
    <p:sldId id="304" r:id="rId15"/>
    <p:sldId id="294" r:id="rId16"/>
    <p:sldId id="305" r:id="rId17"/>
    <p:sldId id="308" r:id="rId18"/>
    <p:sldId id="315" r:id="rId19"/>
    <p:sldId id="422" r:id="rId20"/>
    <p:sldId id="472" r:id="rId21"/>
    <p:sldId id="473" r:id="rId22"/>
    <p:sldId id="267" r:id="rId23"/>
    <p:sldId id="481" r:id="rId24"/>
    <p:sldId id="482" r:id="rId25"/>
    <p:sldId id="483" r:id="rId26"/>
    <p:sldId id="263" r:id="rId27"/>
    <p:sldId id="274" r:id="rId28"/>
    <p:sldId id="280" r:id="rId29"/>
    <p:sldId id="282" r:id="rId30"/>
    <p:sldId id="281" r:id="rId31"/>
    <p:sldId id="283" r:id="rId32"/>
    <p:sldId id="284" r:id="rId33"/>
    <p:sldId id="285" r:id="rId34"/>
    <p:sldId id="275" r:id="rId35"/>
    <p:sldId id="287" r:id="rId36"/>
    <p:sldId id="288" r:id="rId37"/>
    <p:sldId id="289" r:id="rId38"/>
    <p:sldId id="291" r:id="rId39"/>
    <p:sldId id="292" r:id="rId40"/>
    <p:sldId id="290" r:id="rId41"/>
    <p:sldId id="300" r:id="rId42"/>
    <p:sldId id="524" r:id="rId43"/>
    <p:sldId id="302" r:id="rId44"/>
    <p:sldId id="474" r:id="rId45"/>
    <p:sldId id="475" r:id="rId46"/>
    <p:sldId id="476" r:id="rId47"/>
    <p:sldId id="477" r:id="rId48"/>
    <p:sldId id="478" r:id="rId49"/>
    <p:sldId id="479" r:id="rId50"/>
    <p:sldId id="480" r:id="rId51"/>
    <p:sldId id="484" r:id="rId52"/>
    <p:sldId id="485" r:id="rId53"/>
    <p:sldId id="486" r:id="rId5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39" autoAdjust="0"/>
  </p:normalViewPr>
  <p:slideViewPr>
    <p:cSldViewPr>
      <p:cViewPr varScale="1">
        <p:scale>
          <a:sx n="64" d="100"/>
          <a:sy n="64" d="100"/>
        </p:scale>
        <p:origin x="-1566" y="-96"/>
      </p:cViewPr>
      <p:guideLst>
        <p:guide orient="horz" pos="2142"/>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oleObject" Target="file:///C:\Users\boye\Desktop\&#22521;&#20859;&#28201;&#24230;&#20248;&#21270;.xls" TargetMode="External"/></Relationships>
</file>

<file path=ppt/charts/_rels/chart5.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oleObject" Target="file:///C:\Users\boye\Desktop\&#22521;&#20859;&#28201;&#24230;&#20248;&#2127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2400" b="1" i="0" u="none" strike="noStrike" kern="1200" baseline="0">
                <a:solidFill>
                  <a:schemeClr val="tx1"/>
                </a:solidFill>
                <a:latin typeface="+mn-lt"/>
                <a:ea typeface="+mn-ea"/>
                <a:cs typeface="+mn-cs"/>
              </a:defRPr>
            </a:pPr>
            <a:r>
              <a:rPr lang="zh-CN" altLang="en-US" sz="2400" dirty="0" smtClean="0"/>
              <a:t>世界养殖</a:t>
            </a:r>
            <a:r>
              <a:rPr lang="zh-CN" altLang="en-US" sz="2400" dirty="0"/>
              <a:t>产量</a:t>
            </a:r>
            <a:endParaRPr lang="zh-CN" altLang="en-US" sz="2400" dirty="0"/>
          </a:p>
        </c:rich>
      </c:tx>
      <c:layout/>
      <c:overlay val="0"/>
    </c:title>
    <c:autoTitleDeleted val="0"/>
    <c:plotArea>
      <c:layout/>
      <c:pieChart>
        <c:varyColors val="1"/>
        <c:ser>
          <c:idx val="0"/>
          <c:order val="0"/>
          <c:tx>
            <c:strRef>
              <c:f>Sheet1!$B$1</c:f>
              <c:strCache>
                <c:ptCount val="1"/>
                <c:pt idx="0">
                  <c:v>养殖产量</c:v>
                </c:pt>
              </c:strCache>
            </c:strRef>
          </c:tx>
          <c:spPr>
            <a:ln>
              <a:solidFill>
                <a:srgbClr val="FFFF00"/>
              </a:solidFill>
            </a:ln>
          </c:spPr>
          <c:explosion val="0"/>
          <c:dPt>
            <c:idx val="0"/>
            <c:bubble3D val="0"/>
            <c:spPr>
              <a:ln>
                <a:solidFill>
                  <a:srgbClr val="FFFF00"/>
                </a:solidFill>
              </a:ln>
            </c:spPr>
          </c:dPt>
          <c:dPt>
            <c:idx val="1"/>
            <c:bubble3D val="0"/>
            <c:spPr>
              <a:ln>
                <a:solidFill>
                  <a:srgbClr val="FFFF00"/>
                </a:solidFill>
              </a:ln>
            </c:spPr>
          </c:dPt>
          <c:dLbls>
            <c:dLbl>
              <c:idx val="0"/>
              <c:layout>
                <c:manualLayout>
                  <c:x val="-0.224394191024607"/>
                  <c:y val="-0.270204825726434"/>
                </c:manualLayout>
              </c:layout>
              <c:dLblPos val="bestFit"/>
              <c:showLegendKey val="0"/>
              <c:showVal val="0"/>
              <c:showCatName val="1"/>
              <c:showSerName val="0"/>
              <c:showPercent val="0"/>
              <c:showBubbleSize val="0"/>
              <c:extLst>
                <c:ext xmlns:c15="http://schemas.microsoft.com/office/drawing/2012/chart" uri="{CE6537A1-D6FC-4f65-9D91-7224C49458BB}">
                  <c15:layout/>
                </c:ext>
              </c:extLst>
            </c:dLbl>
            <c:dLbl>
              <c:idx val="1"/>
              <c:layout>
                <c:manualLayout>
                  <c:x val="0.297176152708564"/>
                  <c:y val="0.0915615436668653"/>
                </c:manualLayout>
              </c:layout>
              <c:dLblPos val="bestFit"/>
              <c:showLegendKey val="0"/>
              <c:showVal val="0"/>
              <c:showCatName val="1"/>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800" b="1" i="0" u="none" strike="noStrike" kern="1200" baseline="0">
                    <a:solidFill>
                      <a:schemeClr val="tx1"/>
                    </a:solidFill>
                    <a:latin typeface="华文细黑" panose="02010600040101010101" pitchFamily="2" charset="-122"/>
                    <a:ea typeface="华文细黑" panose="02010600040101010101" pitchFamily="2" charset="-122"/>
                    <a:cs typeface="+mn-cs"/>
                  </a:defRPr>
                </a:pPr>
              </a:p>
            </c:txPr>
            <c:dLblPos val="bestFit"/>
            <c:showLegendKey val="0"/>
            <c:showVal val="0"/>
            <c:showCatName val="1"/>
            <c:showSerName val="0"/>
            <c:showPercent val="0"/>
            <c:showBubbleSize val="0"/>
            <c:showLeaderLines val="1"/>
            <c:extLst>
              <c:ext xmlns:c15="http://schemas.microsoft.com/office/drawing/2012/chart" uri="{CE6537A1-D6FC-4f65-9D91-7224C49458BB}">
                <c15:layout/>
                <c15:showLeaderLines val="1"/>
                <c15:leaderLines/>
              </c:ext>
            </c:extLst>
          </c:dLbls>
          <c:cat>
            <c:strRef>
              <c:f>Sheet1!$A$2:$A$3</c:f>
              <c:strCache>
                <c:ptCount val="2"/>
                <c:pt idx="0">
                  <c:v>中国</c:v>
                </c:pt>
                <c:pt idx="1">
                  <c:v>其他国家</c:v>
                </c:pt>
              </c:strCache>
            </c:strRef>
          </c:cat>
          <c:val>
            <c:numRef>
              <c:f>Sheet1!$B$2:$B$3</c:f>
              <c:numCache>
                <c:formatCode>General</c:formatCode>
                <c:ptCount val="2"/>
                <c:pt idx="0">
                  <c:v>4305</c:v>
                </c:pt>
                <c:pt idx="1">
                  <c:v>1845</c:v>
                </c:pt>
              </c:numCache>
            </c:numRef>
          </c:val>
        </c:ser>
        <c:dLbls>
          <c:showLegendKey val="0"/>
          <c:showVal val="0"/>
          <c:showCatName val="1"/>
          <c:showSerName val="0"/>
          <c:showPercent val="0"/>
          <c:showBubbleSize val="0"/>
          <c:showLeaderLines val="1"/>
        </c:dLbls>
        <c:firstSliceAng val="0"/>
      </c:pieChart>
    </c:plotArea>
    <c:plotVisOnly val="1"/>
    <c:dispBlanksAs val="zero"/>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defRPr lang="zh-CN" altLang="zh-CN" sz="2400" b="1" i="0" u="none" strike="noStrike" kern="1200" baseline="0" dirty="0" smtClean="0">
                <a:solidFill>
                  <a:prstClr val="black"/>
                </a:solidFill>
                <a:latin typeface="+mn-lt"/>
                <a:ea typeface="+mn-ea"/>
                <a:cs typeface="+mn-cs"/>
              </a:defRPr>
            </a:pPr>
            <a:r>
              <a:rPr lang="zh-CN" altLang="en-US" sz="2400" b="1" i="0" u="none" strike="noStrike" kern="1200" baseline="0" dirty="0" smtClean="0">
                <a:solidFill>
                  <a:prstClr val="black"/>
                </a:solidFill>
                <a:latin typeface="+mn-lt"/>
                <a:ea typeface="+mn-ea"/>
                <a:cs typeface="+mn-cs"/>
              </a:rPr>
              <a:t>中国渔业</a:t>
            </a:r>
            <a:r>
              <a:rPr lang="zh-CN" altLang="zh-CN" sz="2400" b="1" i="0" u="none" strike="noStrike" kern="1200" baseline="0" dirty="0" smtClean="0">
                <a:solidFill>
                  <a:prstClr val="black"/>
                </a:solidFill>
                <a:latin typeface="+mn-lt"/>
                <a:ea typeface="+mn-ea"/>
                <a:cs typeface="+mn-cs"/>
              </a:rPr>
              <a:t>产量</a:t>
            </a:r>
            <a:endParaRPr lang="zh-CN" altLang="zh-CN" sz="2400" b="1" i="0" u="none" strike="noStrike" kern="1200" baseline="0" dirty="0" smtClean="0">
              <a:solidFill>
                <a:prstClr val="black"/>
              </a:solidFill>
              <a:latin typeface="+mn-lt"/>
              <a:ea typeface="+mn-ea"/>
              <a:cs typeface="+mn-cs"/>
            </a:endParaRPr>
          </a:p>
        </c:rich>
      </c:tx>
      <c:layout/>
      <c:overlay val="0"/>
    </c:title>
    <c:autoTitleDeleted val="0"/>
    <c:plotArea>
      <c:layout/>
      <c:pieChart>
        <c:varyColors val="1"/>
        <c:ser>
          <c:idx val="0"/>
          <c:order val="0"/>
          <c:tx>
            <c:strRef>
              <c:f>Sheet1!$B$1</c:f>
              <c:strCache>
                <c:ptCount val="1"/>
                <c:pt idx="0">
                  <c:v>中国</c:v>
                </c:pt>
              </c:strCache>
            </c:strRef>
          </c:tx>
          <c:explosion val="0"/>
          <c:dPt>
            <c:idx val="0"/>
            <c:bubble3D val="0"/>
            <c:spPr>
              <a:ln>
                <a:solidFill>
                  <a:srgbClr val="FFFF00"/>
                </a:solidFill>
              </a:ln>
            </c:spPr>
          </c:dPt>
          <c:dPt>
            <c:idx val="1"/>
            <c:bubble3D val="0"/>
          </c:dPt>
          <c:dPt>
            <c:idx val="2"/>
            <c:bubble3D val="0"/>
          </c:dPt>
          <c:dPt>
            <c:idx val="3"/>
            <c:bubble3D val="0"/>
          </c:dPt>
          <c:dLbls>
            <c:delete val="1"/>
          </c:dLbls>
          <c:cat>
            <c:strRef>
              <c:f>Sheet1!$A$2:$A$5</c:f>
              <c:strCache>
                <c:ptCount val="2"/>
                <c:pt idx="0">
                  <c:v>养殖产量</c:v>
                </c:pt>
                <c:pt idx="1">
                  <c:v>捕捞产量</c:v>
                </c:pt>
              </c:strCache>
            </c:strRef>
          </c:cat>
          <c:val>
            <c:numRef>
              <c:f>Sheet1!$B$2:$B$5</c:f>
              <c:numCache>
                <c:formatCode>General</c:formatCode>
                <c:ptCount val="4"/>
                <c:pt idx="0">
                  <c:v>4305</c:v>
                </c:pt>
                <c:pt idx="1">
                  <c:v>1601</c:v>
                </c:pt>
              </c:numCache>
            </c:numRef>
          </c:val>
        </c:ser>
        <c:dLbls>
          <c:showLegendKey val="0"/>
          <c:showVal val="0"/>
          <c:showCatName val="1"/>
          <c:showSerName val="0"/>
          <c:showPercent val="0"/>
          <c:showBubbleSize val="0"/>
          <c:showLeaderLines val="1"/>
        </c:dLbls>
        <c:firstSliceAng val="0"/>
      </c:pieChart>
    </c:plotArea>
    <c:plotVisOnly val="1"/>
    <c:dispBlanksAs val="zero"/>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养殖病害</c:v>
                </c:pt>
              </c:strCache>
            </c:strRef>
          </c:tx>
          <c:explosion val="8"/>
          <c:dPt>
            <c:idx val="0"/>
            <c:bubble3D val="0"/>
          </c:dPt>
          <c:dPt>
            <c:idx val="1"/>
            <c:bubble3D val="0"/>
          </c:dPt>
          <c:dPt>
            <c:idx val="2"/>
            <c:bubble3D val="0"/>
          </c:dPt>
          <c:dPt>
            <c:idx val="3"/>
            <c:bubble3D val="0"/>
          </c:dPt>
          <c:dLbls>
            <c:delete val="1"/>
          </c:dLbls>
          <c:cat>
            <c:strRef>
              <c:f>Sheet1!$A$2:$A$5</c:f>
              <c:strCache>
                <c:ptCount val="3"/>
                <c:pt idx="0">
                  <c:v>寄生虫病</c:v>
                </c:pt>
                <c:pt idx="1">
                  <c:v>细菌病</c:v>
                </c:pt>
                <c:pt idx="2">
                  <c:v>病毒病</c:v>
                </c:pt>
              </c:strCache>
            </c:strRef>
          </c:cat>
          <c:val>
            <c:numRef>
              <c:f>Sheet1!$B$2:$B$5</c:f>
              <c:numCache>
                <c:formatCode>General</c:formatCode>
                <c:ptCount val="4"/>
                <c:pt idx="0">
                  <c:v>25</c:v>
                </c:pt>
                <c:pt idx="1">
                  <c:v>60</c:v>
                </c:pt>
                <c:pt idx="2">
                  <c:v>15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zh-CN" sz="1600" b="1" dirty="0">
                <a:latin typeface="Times New Roman" panose="02020603050405020304" pitchFamily="18" charset="0"/>
                <a:ea typeface="+mn-ea"/>
                <a:cs typeface="Times New Roman" panose="02020603050405020304" pitchFamily="18" charset="0"/>
              </a:rPr>
              <a:t>图</a:t>
            </a:r>
            <a:r>
              <a:rPr lang="en-US" sz="1600" b="1" dirty="0">
                <a:latin typeface="Times New Roman" panose="02020603050405020304" pitchFamily="18" charset="0"/>
                <a:ea typeface="+mn-ea"/>
                <a:cs typeface="Times New Roman" panose="02020603050405020304" pitchFamily="18" charset="0"/>
              </a:rPr>
              <a:t>1-2 </a:t>
            </a:r>
            <a:r>
              <a:rPr lang="zh-CN" sz="1600" b="1" dirty="0">
                <a:latin typeface="Times New Roman" panose="02020603050405020304" pitchFamily="18" charset="0"/>
                <a:ea typeface="+mn-ea"/>
                <a:cs typeface="Times New Roman" panose="02020603050405020304" pitchFamily="18" charset="0"/>
              </a:rPr>
              <a:t>培养温度对拟指环虫存活的影响</a:t>
            </a:r>
            <a:r>
              <a:rPr lang="en-US" sz="1600" b="1" dirty="0">
                <a:latin typeface="Times New Roman" panose="02020603050405020304" pitchFamily="18" charset="0"/>
                <a:ea typeface="+mn-ea"/>
                <a:cs typeface="Times New Roman" panose="02020603050405020304" pitchFamily="18" charset="0"/>
              </a:rPr>
              <a:t> </a:t>
            </a:r>
            <a:endParaRPr lang="zh-CN" sz="1600" b="1" dirty="0">
              <a:latin typeface="Times New Roman" panose="02020603050405020304" pitchFamily="18" charset="0"/>
              <a:ea typeface="+mn-ea"/>
              <a:cs typeface="Times New Roman" panose="02020603050405020304" pitchFamily="18" charset="0"/>
            </a:endParaRPr>
          </a:p>
        </c:rich>
      </c:tx>
      <c:layout>
        <c:manualLayout>
          <c:xMode val="edge"/>
          <c:yMode val="edge"/>
          <c:x val="0.135263779527559"/>
          <c:y val="0.889814814814815"/>
        </c:manualLayout>
      </c:layout>
      <c:overlay val="1"/>
    </c:title>
    <c:autoTitleDeleted val="0"/>
    <c:plotArea>
      <c:layout>
        <c:manualLayout>
          <c:layoutTarget val="inner"/>
          <c:xMode val="edge"/>
          <c:yMode val="edge"/>
          <c:x val="0.149752405949256"/>
          <c:y val="0.0282524059492563"/>
          <c:w val="0.765860017497818"/>
          <c:h val="0.777064012831731"/>
        </c:manualLayout>
      </c:layout>
      <c:barChart>
        <c:barDir val="col"/>
        <c:grouping val="clustered"/>
        <c:varyColors val="0"/>
        <c:ser>
          <c:idx val="1"/>
          <c:order val="0"/>
          <c:tx>
            <c:strRef>
              <c:f>温度!$C$25</c:f>
              <c:strCache>
                <c:ptCount val="1"/>
                <c:pt idx="0">
                  <c:v>24h</c:v>
                </c:pt>
              </c:strCache>
            </c:strRef>
          </c:tx>
          <c:invertIfNegative val="0"/>
          <c:dLbls>
            <c:delete val="1"/>
          </c:dLbls>
          <c:errBars>
            <c:errBarType val="both"/>
            <c:errValType val="cust"/>
            <c:noEndCap val="0"/>
            <c:plus>
              <c:numRef>
                <c:f>温度!$D$26:$I$26</c:f>
                <c:numCache>
                  <c:formatCode>General</c:formatCode>
                  <c:ptCount val="6"/>
                  <c:pt idx="0">
                    <c:v>2.85</c:v>
                  </c:pt>
                  <c:pt idx="1">
                    <c:v>2</c:v>
                  </c:pt>
                  <c:pt idx="2">
                    <c:v>0.4</c:v>
                  </c:pt>
                  <c:pt idx="3">
                    <c:v>2</c:v>
                  </c:pt>
                  <c:pt idx="4">
                    <c:v>2</c:v>
                  </c:pt>
                  <c:pt idx="5">
                    <c:v>4</c:v>
                  </c:pt>
                </c:numCache>
              </c:numRef>
            </c:plus>
            <c:minus>
              <c:numRef>
                <c:f>温度!$D$26:$I$26</c:f>
                <c:numCache>
                  <c:formatCode>General</c:formatCode>
                  <c:ptCount val="6"/>
                  <c:pt idx="0">
                    <c:v>2.85</c:v>
                  </c:pt>
                  <c:pt idx="1">
                    <c:v>2</c:v>
                  </c:pt>
                  <c:pt idx="2">
                    <c:v>0.4</c:v>
                  </c:pt>
                  <c:pt idx="3">
                    <c:v>2</c:v>
                  </c:pt>
                  <c:pt idx="4">
                    <c:v>2</c:v>
                  </c:pt>
                  <c:pt idx="5">
                    <c:v>4</c:v>
                  </c:pt>
                </c:numCache>
              </c:numRef>
            </c:minus>
          </c:errBars>
          <c:cat>
            <c:numRef>
              <c:f>温度!$D$24:$I$24</c:f>
              <c:numCache>
                <c:formatCode>General</c:formatCode>
                <c:ptCount val="6"/>
                <c:pt idx="0">
                  <c:v>10</c:v>
                </c:pt>
                <c:pt idx="1">
                  <c:v>15</c:v>
                </c:pt>
                <c:pt idx="2">
                  <c:v>20</c:v>
                </c:pt>
                <c:pt idx="3">
                  <c:v>25</c:v>
                </c:pt>
                <c:pt idx="4">
                  <c:v>27</c:v>
                </c:pt>
                <c:pt idx="5">
                  <c:v>30</c:v>
                </c:pt>
              </c:numCache>
            </c:numRef>
          </c:cat>
          <c:val>
            <c:numRef>
              <c:f>温度!$D$25:$I$25</c:f>
              <c:numCache>
                <c:formatCode>0.00_ </c:formatCode>
                <c:ptCount val="6"/>
                <c:pt idx="0">
                  <c:v>78.86</c:v>
                </c:pt>
                <c:pt idx="1">
                  <c:v>80</c:v>
                </c:pt>
                <c:pt idx="2">
                  <c:v>82.21</c:v>
                </c:pt>
                <c:pt idx="3">
                  <c:v>86</c:v>
                </c:pt>
                <c:pt idx="4">
                  <c:v>94</c:v>
                </c:pt>
                <c:pt idx="5">
                  <c:v>84</c:v>
                </c:pt>
              </c:numCache>
            </c:numRef>
          </c:val>
        </c:ser>
        <c:ser>
          <c:idx val="3"/>
          <c:order val="1"/>
          <c:tx>
            <c:strRef>
              <c:f>温度!$C$27</c:f>
              <c:strCache>
                <c:ptCount val="1"/>
                <c:pt idx="0">
                  <c:v>48h</c:v>
                </c:pt>
              </c:strCache>
            </c:strRef>
          </c:tx>
          <c:invertIfNegative val="0"/>
          <c:dLbls>
            <c:delete val="1"/>
          </c:dLbls>
          <c:errBars>
            <c:errBarType val="both"/>
            <c:errValType val="cust"/>
            <c:noEndCap val="0"/>
            <c:plus>
              <c:numRef>
                <c:f>温度!$D$28:$I$28</c:f>
                <c:numCache>
                  <c:formatCode>General</c:formatCode>
                  <c:ptCount val="6"/>
                  <c:pt idx="0">
                    <c:v>4.17</c:v>
                  </c:pt>
                  <c:pt idx="1">
                    <c:v>0.35</c:v>
                  </c:pt>
                  <c:pt idx="2">
                    <c:v>3.26</c:v>
                  </c:pt>
                  <c:pt idx="3">
                    <c:v>3.57</c:v>
                  </c:pt>
                  <c:pt idx="4">
                    <c:v>2</c:v>
                  </c:pt>
                  <c:pt idx="5">
                    <c:v>4.04</c:v>
                  </c:pt>
                </c:numCache>
              </c:numRef>
            </c:plus>
            <c:minus>
              <c:numRef>
                <c:f>温度!$D$28:$I$28</c:f>
                <c:numCache>
                  <c:formatCode>General</c:formatCode>
                  <c:ptCount val="6"/>
                  <c:pt idx="0">
                    <c:v>4.17</c:v>
                  </c:pt>
                  <c:pt idx="1">
                    <c:v>0.35</c:v>
                  </c:pt>
                  <c:pt idx="2">
                    <c:v>3.26</c:v>
                  </c:pt>
                  <c:pt idx="3">
                    <c:v>3.57</c:v>
                  </c:pt>
                  <c:pt idx="4">
                    <c:v>2</c:v>
                  </c:pt>
                  <c:pt idx="5">
                    <c:v>4.04</c:v>
                  </c:pt>
                </c:numCache>
              </c:numRef>
            </c:minus>
          </c:errBars>
          <c:cat>
            <c:numRef>
              <c:f>温度!$D$24:$I$24</c:f>
              <c:numCache>
                <c:formatCode>General</c:formatCode>
                <c:ptCount val="6"/>
                <c:pt idx="0">
                  <c:v>10</c:v>
                </c:pt>
                <c:pt idx="1">
                  <c:v>15</c:v>
                </c:pt>
                <c:pt idx="2">
                  <c:v>20</c:v>
                </c:pt>
                <c:pt idx="3">
                  <c:v>25</c:v>
                </c:pt>
                <c:pt idx="4">
                  <c:v>27</c:v>
                </c:pt>
                <c:pt idx="5">
                  <c:v>30</c:v>
                </c:pt>
              </c:numCache>
            </c:numRef>
          </c:cat>
          <c:val>
            <c:numRef>
              <c:f>温度!$D$27:$I$27</c:f>
              <c:numCache>
                <c:formatCode>0.00_ </c:formatCode>
                <c:ptCount val="6"/>
                <c:pt idx="0">
                  <c:v>66.67</c:v>
                </c:pt>
                <c:pt idx="1">
                  <c:v>71.65</c:v>
                </c:pt>
                <c:pt idx="2">
                  <c:v>78.26</c:v>
                </c:pt>
                <c:pt idx="3">
                  <c:v>76.43</c:v>
                </c:pt>
                <c:pt idx="4">
                  <c:v>90</c:v>
                </c:pt>
                <c:pt idx="5">
                  <c:v>80.4</c:v>
                </c:pt>
              </c:numCache>
            </c:numRef>
          </c:val>
        </c:ser>
        <c:dLbls>
          <c:showLegendKey val="0"/>
          <c:showVal val="0"/>
          <c:showCatName val="0"/>
          <c:showSerName val="0"/>
          <c:showPercent val="0"/>
          <c:showBubbleSize val="0"/>
        </c:dLbls>
        <c:gapWidth val="150"/>
        <c:axId val="142077440"/>
        <c:axId val="43519360"/>
      </c:barChart>
      <c:catAx>
        <c:axId val="142077440"/>
        <c:scaling>
          <c:orientation val="minMax"/>
        </c:scaling>
        <c:delete val="0"/>
        <c:axPos val="b"/>
        <c:title>
          <c:tx>
            <c:rich>
              <a:bodyPr rot="0" spcFirstLastPara="0" vertOverflow="ellipsis" vert="horz" wrap="square" anchor="ctr" anchorCtr="1"/>
              <a:lstStyle/>
              <a:p>
                <a:pPr>
                  <a:defRPr lang="zh-CN" sz="1000" b="1" i="0" u="none" strike="noStrike" kern="1200" baseline="0">
                    <a:solidFill>
                      <a:schemeClr val="tx1"/>
                    </a:solidFill>
                    <a:latin typeface="Times New Roman" panose="02020603050405020304" pitchFamily="18" charset="0"/>
                    <a:ea typeface="宋体" panose="02010600030101010101" pitchFamily="2" charset="-122"/>
                    <a:cs typeface="+mn-cs"/>
                  </a:defRPr>
                </a:pPr>
                <a:r>
                  <a:rPr lang="zh-CN" altLang="en-US"/>
                  <a:t>温度</a:t>
                </a:r>
                <a:r>
                  <a:rPr lang="en-US" altLang="zh-CN"/>
                  <a:t>/</a:t>
                </a:r>
                <a:r>
                  <a:rPr lang="zh-CN" altLang="zh-CN" sz="1000" b="1" i="0" u="none" strike="noStrike" baseline="0"/>
                  <a:t>℃</a:t>
                </a:r>
                <a:endParaRPr lang="zh-CN" altLang="en-US"/>
              </a:p>
            </c:rich>
          </c:tx>
          <c:layout>
            <c:manualLayout>
              <c:xMode val="edge"/>
              <c:yMode val="edge"/>
              <c:x val="0.883611111111111"/>
              <c:y val="0.814297900262467"/>
            </c:manualLayout>
          </c:layout>
          <c:overlay val="0"/>
        </c:title>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Times New Roman" panose="02020603050405020304" pitchFamily="18" charset="0"/>
                <a:ea typeface="宋体" panose="02010600030101010101" pitchFamily="2" charset="-122"/>
                <a:cs typeface="Times New Roman" panose="02020603050405020304" pitchFamily="18" charset="0"/>
              </a:defRPr>
            </a:pPr>
          </a:p>
        </c:txPr>
        <c:crossAx val="43519360"/>
        <c:crosses val="autoZero"/>
        <c:auto val="1"/>
        <c:lblAlgn val="ctr"/>
        <c:lblOffset val="100"/>
        <c:noMultiLvlLbl val="0"/>
      </c:catAx>
      <c:valAx>
        <c:axId val="43519360"/>
        <c:scaling>
          <c:orientation val="minMax"/>
          <c:max val="100"/>
        </c:scaling>
        <c:delete val="0"/>
        <c:axPos val="l"/>
        <c:title>
          <c:tx>
            <c:rich>
              <a:bodyPr rot="0" spcFirstLastPara="0" vertOverflow="ellipsis" vert="wordArtVertRtl" wrap="square" anchor="ctr" anchorCtr="1"/>
              <a:lstStyle/>
              <a:p>
                <a:pPr>
                  <a:defRPr lang="zh-CN" sz="1000" b="1" i="0" u="none" strike="noStrike" kern="1200" baseline="0">
                    <a:solidFill>
                      <a:schemeClr val="tx1"/>
                    </a:solidFill>
                    <a:latin typeface="Times New Roman" panose="02020603050405020304" pitchFamily="18" charset="0"/>
                    <a:ea typeface="宋体" panose="02010600030101010101" pitchFamily="2" charset="-122"/>
                    <a:cs typeface="+mn-cs"/>
                  </a:defRPr>
                </a:pPr>
                <a:r>
                  <a:rPr lang="zh-CN"/>
                  <a:t>存活率</a:t>
                </a:r>
                <a:r>
                  <a:rPr lang="en-US"/>
                  <a:t>/%</a:t>
                </a:r>
                <a:endParaRPr lang="zh-CN"/>
              </a:p>
            </c:rich>
          </c:tx>
          <c:layout/>
          <c:overlay val="0"/>
        </c:title>
        <c:numFmt formatCode="#,##0_);\(#,##0\)"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Times New Roman" panose="02020603050405020304" pitchFamily="18" charset="0"/>
                <a:ea typeface="宋体" panose="02010600030101010101" pitchFamily="2" charset="-122"/>
                <a:cs typeface="Times New Roman" panose="02020603050405020304" pitchFamily="18" charset="0"/>
              </a:defRPr>
            </a:pPr>
          </a:p>
        </c:txPr>
        <c:crossAx val="142077440"/>
        <c:crosses val="autoZero"/>
        <c:crossBetween val="between"/>
      </c:valAx>
    </c:plotArea>
    <c:legend>
      <c:legendPos val="r"/>
      <c:layout/>
      <c:overlay val="0"/>
      <c:txPr>
        <a:bodyPr rot="0" spcFirstLastPara="0" vertOverflow="ellipsis" vert="horz" wrap="square" anchor="ctr" anchorCtr="1"/>
        <a:lstStyle/>
        <a:p>
          <a:pPr>
            <a:defRPr lang="zh-CN" sz="1000" b="0" i="0" u="none" strike="noStrike" kern="1200" baseline="0">
              <a:solidFill>
                <a:schemeClr val="tx1"/>
              </a:solidFill>
              <a:latin typeface="Times New Roman" panose="02020603050405020304" pitchFamily="18" charset="0"/>
              <a:ea typeface="宋体" panose="02010600030101010101" pitchFamily="2" charset="-122"/>
              <a:cs typeface="Times New Roman" panose="02020603050405020304" pitchFamily="18" charset="0"/>
            </a:defRPr>
          </a:pPr>
        </a:p>
      </c:txPr>
    </c:legend>
    <c:plotVisOnly val="1"/>
    <c:dispBlanksAs val="gap"/>
    <c:showDLblsOverMax val="0"/>
  </c:chart>
  <c:spPr>
    <a:ln>
      <a:noFill/>
    </a:ln>
  </c:spPr>
  <c:txPr>
    <a:bodyPr/>
    <a:lstStyle/>
    <a:p>
      <a:pPr>
        <a:defRPr lang="zh-CN" baseline="0">
          <a:latin typeface="Times New Roman" panose="02020603050405020304" pitchFamily="18" charset="0"/>
          <a:ea typeface="宋体" panose="02010600030101010101" pitchFamily="2" charset="-122"/>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zh-CN" sz="1400" dirty="0">
                <a:latin typeface="Times New Roman" panose="02020603050405020304" pitchFamily="18" charset="0"/>
                <a:cs typeface="Times New Roman" panose="02020603050405020304" pitchFamily="18" charset="0"/>
              </a:rPr>
              <a:t>图</a:t>
            </a:r>
            <a:r>
              <a:rPr lang="en-US" altLang="zh-CN" sz="1400" dirty="0">
                <a:latin typeface="Times New Roman" panose="02020603050405020304" pitchFamily="18" charset="0"/>
                <a:cs typeface="Times New Roman" panose="02020603050405020304" pitchFamily="18" charset="0"/>
              </a:rPr>
              <a:t>1-3</a:t>
            </a:r>
            <a:r>
              <a:rPr lang="en-US" sz="1400" dirty="0">
                <a:latin typeface="Times New Roman" panose="02020603050405020304" pitchFamily="18" charset="0"/>
                <a:cs typeface="Times New Roman" panose="02020603050405020304" pitchFamily="18" charset="0"/>
              </a:rPr>
              <a:t> </a:t>
            </a:r>
            <a:r>
              <a:rPr lang="zh-CN" sz="1400" dirty="0">
                <a:latin typeface="Times New Roman" panose="02020603050405020304" pitchFamily="18" charset="0"/>
                <a:cs typeface="Times New Roman" panose="02020603050405020304" pitchFamily="18" charset="0"/>
              </a:rPr>
              <a:t>培养基</a:t>
            </a:r>
            <a:r>
              <a:rPr lang="en-US" sz="1400" dirty="0">
                <a:latin typeface="Times New Roman" panose="02020603050405020304" pitchFamily="18" charset="0"/>
                <a:cs typeface="Times New Roman" panose="02020603050405020304" pitchFamily="18" charset="0"/>
              </a:rPr>
              <a:t>pH</a:t>
            </a:r>
            <a:r>
              <a:rPr lang="zh-CN" sz="1400" dirty="0">
                <a:latin typeface="Times New Roman" panose="02020603050405020304" pitchFamily="18" charset="0"/>
                <a:cs typeface="Times New Roman" panose="02020603050405020304" pitchFamily="18" charset="0"/>
              </a:rPr>
              <a:t>值对拟指环虫存活的影响</a:t>
            </a:r>
            <a:endParaRPr lang="zh-CN" sz="1400" dirty="0">
              <a:latin typeface="Times New Roman" panose="02020603050405020304" pitchFamily="18" charset="0"/>
              <a:cs typeface="Times New Roman" panose="02020603050405020304" pitchFamily="18" charset="0"/>
            </a:endParaRPr>
          </a:p>
        </c:rich>
      </c:tx>
      <c:layout>
        <c:manualLayout>
          <c:xMode val="edge"/>
          <c:yMode val="edge"/>
          <c:x val="0.175863768662904"/>
          <c:y val="0.888888888888889"/>
        </c:manualLayout>
      </c:layout>
      <c:overlay val="1"/>
    </c:title>
    <c:autoTitleDeleted val="0"/>
    <c:plotArea>
      <c:layout>
        <c:manualLayout>
          <c:layoutTarget val="inner"/>
          <c:xMode val="edge"/>
          <c:yMode val="edge"/>
          <c:x val="0.127530183727035"/>
          <c:y val="0.0514005540974045"/>
          <c:w val="0.860304461942253"/>
          <c:h val="0.749286235053952"/>
        </c:manualLayout>
      </c:layout>
      <c:barChart>
        <c:barDir val="col"/>
        <c:grouping val="clustered"/>
        <c:varyColors val="0"/>
        <c:ser>
          <c:idx val="1"/>
          <c:order val="0"/>
          <c:tx>
            <c:strRef>
              <c:f>pH!$D$20</c:f>
              <c:strCache>
                <c:ptCount val="1"/>
                <c:pt idx="0">
                  <c:v>24h</c:v>
                </c:pt>
              </c:strCache>
            </c:strRef>
          </c:tx>
          <c:invertIfNegative val="0"/>
          <c:dLbls>
            <c:delete val="1"/>
          </c:dLbls>
          <c:errBars>
            <c:errBarType val="both"/>
            <c:errValType val="cust"/>
            <c:noEndCap val="0"/>
            <c:plus>
              <c:numRef>
                <c:f>pH!$E$21:$I$21</c:f>
                <c:numCache>
                  <c:formatCode>General</c:formatCode>
                  <c:ptCount val="5"/>
                  <c:pt idx="0">
                    <c:v>1.38</c:v>
                  </c:pt>
                  <c:pt idx="1">
                    <c:v>3.27</c:v>
                  </c:pt>
                  <c:pt idx="2">
                    <c:v>2.77</c:v>
                  </c:pt>
                  <c:pt idx="3">
                    <c:v>3.89</c:v>
                  </c:pt>
                  <c:pt idx="4">
                    <c:v>2</c:v>
                  </c:pt>
                </c:numCache>
              </c:numRef>
            </c:plus>
            <c:minus>
              <c:numRef>
                <c:f>pH!$E$21:$I$21</c:f>
                <c:numCache>
                  <c:formatCode>General</c:formatCode>
                  <c:ptCount val="5"/>
                  <c:pt idx="0">
                    <c:v>1.38</c:v>
                  </c:pt>
                  <c:pt idx="1">
                    <c:v>3.27</c:v>
                  </c:pt>
                  <c:pt idx="2">
                    <c:v>2.77</c:v>
                  </c:pt>
                  <c:pt idx="3">
                    <c:v>3.89</c:v>
                  </c:pt>
                  <c:pt idx="4">
                    <c:v>2</c:v>
                  </c:pt>
                </c:numCache>
              </c:numRef>
            </c:minus>
          </c:errBars>
          <c:cat>
            <c:numRef>
              <c:f>pH!$E$19:$I$19</c:f>
              <c:numCache>
                <c:formatCode>General</c:formatCode>
                <c:ptCount val="5"/>
                <c:pt idx="0">
                  <c:v>5</c:v>
                </c:pt>
                <c:pt idx="1">
                  <c:v>6</c:v>
                </c:pt>
                <c:pt idx="2">
                  <c:v>7</c:v>
                </c:pt>
                <c:pt idx="3">
                  <c:v>8</c:v>
                </c:pt>
                <c:pt idx="4">
                  <c:v>9</c:v>
                </c:pt>
              </c:numCache>
            </c:numRef>
          </c:cat>
          <c:val>
            <c:numRef>
              <c:f>pH!$E$20:$I$20</c:f>
              <c:numCache>
                <c:formatCode>0.00_ </c:formatCode>
                <c:ptCount val="5"/>
                <c:pt idx="0">
                  <c:v>87.0555555555555</c:v>
                </c:pt>
                <c:pt idx="1">
                  <c:v>86.02</c:v>
                </c:pt>
                <c:pt idx="2">
                  <c:v>83.62</c:v>
                </c:pt>
                <c:pt idx="3">
                  <c:v>78.5762516469038</c:v>
                </c:pt>
                <c:pt idx="4">
                  <c:v>55.18</c:v>
                </c:pt>
              </c:numCache>
            </c:numRef>
          </c:val>
        </c:ser>
        <c:ser>
          <c:idx val="3"/>
          <c:order val="1"/>
          <c:tx>
            <c:strRef>
              <c:f>pH!$D$22</c:f>
              <c:strCache>
                <c:ptCount val="1"/>
                <c:pt idx="0">
                  <c:v>48h</c:v>
                </c:pt>
              </c:strCache>
            </c:strRef>
          </c:tx>
          <c:invertIfNegative val="0"/>
          <c:dLbls>
            <c:delete val="1"/>
          </c:dLbls>
          <c:errBars>
            <c:errBarType val="both"/>
            <c:errValType val="cust"/>
            <c:noEndCap val="0"/>
            <c:plus>
              <c:numRef>
                <c:f>pH!$E$23:$I$23</c:f>
                <c:numCache>
                  <c:formatCode>General</c:formatCode>
                  <c:ptCount val="5"/>
                  <c:pt idx="0">
                    <c:v>2.17</c:v>
                  </c:pt>
                  <c:pt idx="1">
                    <c:v>2</c:v>
                  </c:pt>
                  <c:pt idx="2">
                    <c:v>1.25</c:v>
                  </c:pt>
                  <c:pt idx="3">
                    <c:v>2.34</c:v>
                  </c:pt>
                  <c:pt idx="4">
                    <c:v>0</c:v>
                  </c:pt>
                </c:numCache>
              </c:numRef>
            </c:plus>
            <c:minus>
              <c:numRef>
                <c:f>pH!$E$23:$I$23</c:f>
                <c:numCache>
                  <c:formatCode>General</c:formatCode>
                  <c:ptCount val="5"/>
                  <c:pt idx="0">
                    <c:v>2.17</c:v>
                  </c:pt>
                  <c:pt idx="1">
                    <c:v>2</c:v>
                  </c:pt>
                  <c:pt idx="2">
                    <c:v>1.25</c:v>
                  </c:pt>
                  <c:pt idx="3">
                    <c:v>2.34</c:v>
                  </c:pt>
                  <c:pt idx="4">
                    <c:v>0</c:v>
                  </c:pt>
                </c:numCache>
              </c:numRef>
            </c:minus>
          </c:errBars>
          <c:cat>
            <c:numRef>
              <c:f>pH!$E$19:$I$19</c:f>
              <c:numCache>
                <c:formatCode>General</c:formatCode>
                <c:ptCount val="5"/>
                <c:pt idx="0">
                  <c:v>5</c:v>
                </c:pt>
                <c:pt idx="1">
                  <c:v>6</c:v>
                </c:pt>
                <c:pt idx="2">
                  <c:v>7</c:v>
                </c:pt>
                <c:pt idx="3">
                  <c:v>8</c:v>
                </c:pt>
                <c:pt idx="4">
                  <c:v>9</c:v>
                </c:pt>
              </c:numCache>
            </c:numRef>
          </c:cat>
          <c:val>
            <c:numRef>
              <c:f>pH!$E$22:$I$22</c:f>
              <c:numCache>
                <c:formatCode>0.00_ </c:formatCode>
                <c:ptCount val="5"/>
                <c:pt idx="0">
                  <c:v>75.13</c:v>
                </c:pt>
                <c:pt idx="1">
                  <c:v>65.6</c:v>
                </c:pt>
                <c:pt idx="2">
                  <c:v>77.5</c:v>
                </c:pt>
                <c:pt idx="3">
                  <c:v>55.18</c:v>
                </c:pt>
                <c:pt idx="4">
                  <c:v>0</c:v>
                </c:pt>
              </c:numCache>
            </c:numRef>
          </c:val>
        </c:ser>
        <c:dLbls>
          <c:showLegendKey val="0"/>
          <c:showVal val="0"/>
          <c:showCatName val="0"/>
          <c:showSerName val="0"/>
          <c:showPercent val="0"/>
          <c:showBubbleSize val="0"/>
        </c:dLbls>
        <c:gapWidth val="150"/>
        <c:axId val="121860608"/>
        <c:axId val="43522816"/>
      </c:barChart>
      <c:catAx>
        <c:axId val="121860608"/>
        <c:scaling>
          <c:orientation val="minMax"/>
        </c:scaling>
        <c:delete val="0"/>
        <c:axPos val="b"/>
        <c:title>
          <c:tx>
            <c:rich>
              <a:bodyPr rot="0" spcFirstLastPara="0" vertOverflow="ellipsis" vert="horz" wrap="square" anchor="ctr" anchorCtr="1"/>
              <a:lstStyle/>
              <a:p>
                <a:pPr>
                  <a:defRPr lang="zh-CN"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ltLang="zh-CN"/>
                  <a:t>pH</a:t>
                </a:r>
                <a:endParaRPr lang="zh-CN" altLang="en-US"/>
              </a:p>
            </c:rich>
          </c:tx>
          <c:layout>
            <c:manualLayout>
              <c:xMode val="edge"/>
              <c:yMode val="edge"/>
              <c:x val="0.929214828538594"/>
              <c:y val="0.805038641003208"/>
            </c:manualLayout>
          </c:layout>
          <c:overlay val="0"/>
        </c:title>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p>
        </c:txPr>
        <c:crossAx val="43522816"/>
        <c:crosses val="autoZero"/>
        <c:auto val="1"/>
        <c:lblAlgn val="ctr"/>
        <c:lblOffset val="100"/>
        <c:noMultiLvlLbl val="0"/>
      </c:catAx>
      <c:valAx>
        <c:axId val="43522816"/>
        <c:scaling>
          <c:orientation val="minMax"/>
          <c:max val="100"/>
          <c:min val="0"/>
        </c:scaling>
        <c:delete val="0"/>
        <c:axPos val="l"/>
        <c:title>
          <c:tx>
            <c:rich>
              <a:bodyPr rot="0" spcFirstLastPara="0" vertOverflow="ellipsis" vert="wordArtVertRtl" wrap="square" anchor="ctr" anchorCtr="1"/>
              <a:lstStyle/>
              <a:p>
                <a:pPr>
                  <a:defRPr lang="zh-CN"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zh-CN">
                    <a:latin typeface="Times New Roman" panose="02020603050405020304" pitchFamily="18" charset="0"/>
                    <a:cs typeface="Times New Roman" panose="02020603050405020304" pitchFamily="18" charset="0"/>
                  </a:rPr>
                  <a:t>存活率</a:t>
                </a:r>
                <a:r>
                  <a:rPr lang="en-US">
                    <a:latin typeface="Times New Roman" panose="02020603050405020304" pitchFamily="18" charset="0"/>
                    <a:cs typeface="Times New Roman" panose="02020603050405020304" pitchFamily="18" charset="0"/>
                  </a:rPr>
                  <a:t>/%</a:t>
                </a:r>
                <a:endParaRPr lang="zh-CN">
                  <a:latin typeface="Times New Roman" panose="02020603050405020304" pitchFamily="18" charset="0"/>
                  <a:cs typeface="Times New Roman" panose="02020603050405020304" pitchFamily="18" charset="0"/>
                </a:endParaRPr>
              </a:p>
            </c:rich>
          </c:tx>
          <c:layout/>
          <c:overlay val="0"/>
        </c:title>
        <c:numFmt formatCode="#,##0_);\(#,##0\)"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p>
        </c:txPr>
        <c:crossAx val="121860608"/>
        <c:crosses val="autoZero"/>
        <c:crossBetween val="between"/>
      </c:valAx>
    </c:plotArea>
    <c:legend>
      <c:legendPos val="r"/>
      <c:layout>
        <c:manualLayout>
          <c:xMode val="edge"/>
          <c:yMode val="edge"/>
          <c:x val="0.86564950623003"/>
          <c:y val="0.0696103091280257"/>
          <c:w val="0.0899563698328571"/>
          <c:h val="0.157075678040245"/>
        </c:manualLayout>
      </c:layout>
      <c:overlay val="0"/>
      <c:txPr>
        <a:bodyPr rot="0" spcFirstLastPara="0" vertOverflow="ellipsis" vert="horz" wrap="square" anchor="ctr" anchorCtr="1"/>
        <a:lstStyle/>
        <a:p>
          <a:pPr>
            <a:defRPr lang="zh-CN" sz="1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p>
      </c:txPr>
    </c:legend>
    <c:plotVisOnly val="1"/>
    <c:dispBlanksAs val="gap"/>
    <c:showDLblsOverMax val="0"/>
  </c:chart>
  <c:spPr>
    <a:ln>
      <a:noFill/>
    </a:ln>
  </c:spPr>
  <c:txPr>
    <a:bodyPr/>
    <a:lstStyle/>
    <a:p>
      <a:pPr>
        <a:defRPr lang="zh-CN">
          <a:latin typeface="Times New Roman" panose="02020603050405020304" pitchFamily="18" charset="0"/>
          <a:cs typeface="Times New Roman" panose="02020603050405020304" pitchFamily="18"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7742-EAE9-4011-8E9E-19F26DCB24D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7507EC-3C75-4FA4-8286-17C08A4F9C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b="1" dirty="0" smtClean="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smtClean="0">
                <a:latin typeface="Times New Roman" panose="02020603050405020304" pitchFamily="18" charset="0"/>
                <a:cs typeface="Times New Roman" panose="02020603050405020304" pitchFamily="18" charset="0"/>
              </a:rPr>
              <a:t>水辣蓼</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Là</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Liǎo</a:t>
            </a: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smtClean="0">
                <a:latin typeface="Times New Roman" panose="02020603050405020304" pitchFamily="18" charset="0"/>
                <a:cs typeface="Times New Roman" panose="02020603050405020304" pitchFamily="18" charset="0"/>
              </a:rPr>
              <a:t>土槿皮</a:t>
            </a:r>
            <a:r>
              <a:rPr lang="en-US" altLang="zh-CN" sz="1200" b="0" i="0" kern="1200" dirty="0" smtClean="0">
                <a:solidFill>
                  <a:schemeClr val="tx1"/>
                </a:solidFill>
                <a:effectLst/>
                <a:latin typeface="+mn-lt"/>
                <a:ea typeface="+mn-ea"/>
                <a:cs typeface="+mn-cs"/>
              </a:rPr>
              <a:t>[</a:t>
            </a:r>
            <a:r>
              <a:rPr lang="en-US" altLang="zh-CN" sz="1200" b="0" i="0" kern="1200" dirty="0" err="1" smtClean="0">
                <a:solidFill>
                  <a:schemeClr val="tx1"/>
                </a:solidFill>
                <a:effectLst/>
                <a:latin typeface="+mn-lt"/>
                <a:ea typeface="+mn-ea"/>
                <a:cs typeface="+mn-cs"/>
              </a:rPr>
              <a:t>tǔ</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jǐn</a:t>
            </a:r>
            <a:r>
              <a:rPr lang="en-US" altLang="zh-CN" sz="1200" b="0" i="0" kern="1200" dirty="0" smtClean="0">
                <a:solidFill>
                  <a:schemeClr val="tx1"/>
                </a:solidFill>
                <a:effectLst/>
                <a:latin typeface="+mn-lt"/>
                <a:ea typeface="+mn-ea"/>
                <a:cs typeface="+mn-cs"/>
              </a:rPr>
              <a:t> </a:t>
            </a:r>
            <a:r>
              <a:rPr lang="en-US" altLang="zh-CN" sz="1200" b="0" i="0" kern="1200" dirty="0" err="1" smtClean="0">
                <a:solidFill>
                  <a:schemeClr val="tx1"/>
                </a:solidFill>
                <a:effectLst/>
                <a:latin typeface="+mn-lt"/>
                <a:ea typeface="+mn-ea"/>
                <a:cs typeface="+mn-cs"/>
              </a:rPr>
              <a:t>pí</a:t>
            </a:r>
            <a:r>
              <a:rPr lang="en-US" altLang="zh-CN" sz="1200" b="0" i="0" kern="1200" dirty="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药敏纸片法</a:t>
            </a: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草鱼细菌性三病</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赤皮、肠炎、烂鳃</a:t>
            </a:r>
            <a:r>
              <a:rPr lang="en-US" altLang="zh-CN" sz="1200" b="0" i="0" kern="120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草鱼细菌性三病</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赤皮、肠炎、烂鳃</a:t>
            </a:r>
            <a:r>
              <a:rPr lang="en-US" altLang="zh-CN" sz="1200" b="0" i="0" kern="120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口服法、泼洒法及药浴法（浸泡），内服、外用</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口服法、泼洒法及药浴法（浸泡），内服、外用</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部分中草药在水产养殖病害防治中的应用</a:t>
            </a:r>
            <a:endParaRPr lang="zh-CN" altLang="en-US" dirty="0"/>
          </a:p>
        </p:txBody>
      </p:sp>
      <p:sp>
        <p:nvSpPr>
          <p:cNvPr id="4" name="灯片编号占位符 3"/>
          <p:cNvSpPr>
            <a:spLocks noGrp="1"/>
          </p:cNvSpPr>
          <p:nvPr>
            <p:ph type="sldNum" sz="quarter" idx="10"/>
          </p:nvPr>
        </p:nvSpPr>
        <p:spPr/>
        <p:txBody>
          <a:bodyPr/>
          <a:lstStyle/>
          <a:p>
            <a:fld id="{4B7507EC-3C75-4FA4-8286-17C08A4F9C0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4A319DC-BF11-4F3B-A32C-EFD5A989416A}" type="slidenum">
              <a:rPr lang="zh-CN" altLang="en-US" smtClean="0"/>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4A319DC-BF11-4F3B-A32C-EFD5A989416A}" type="slidenum">
              <a:rPr lang="zh-CN" altLang="en-US" smtClean="0"/>
            </a:fld>
            <a:endParaRPr lang="zh-CN" altLang="en-US"/>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4A319DC-BF11-4F3B-A32C-EFD5A989416A}" type="slidenum">
              <a:rPr lang="zh-CN" altLang="en-US" smtClean="0"/>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4A319DC-BF11-4F3B-A32C-EFD5A989416A}" type="slidenum">
              <a:rPr lang="zh-CN" altLang="en-US" smtClean="0"/>
            </a:fld>
            <a:endParaRPr lang="zh-CN" altLang="en-US"/>
          </a:p>
        </p:txBody>
      </p:sp>
      <p:sp>
        <p:nvSpPr>
          <p:cNvPr id="9" name="Content Placeholder 8"/>
          <p:cNvSpPr>
            <a:spLocks noGrp="1"/>
          </p:cNvSpPr>
          <p:nvPr>
            <p:ph sz="quarter" idx="13"/>
          </p:nvPr>
        </p:nvSpPr>
        <p:spPr>
          <a:xfrm>
            <a:off x="676655" y="2679192"/>
            <a:ext cx="3822192"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4A319DC-BF11-4F3B-A32C-EFD5A989416A}" type="slidenum">
              <a:rPr lang="zh-CN" altLang="en-US" smtClean="0"/>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4A319DC-BF11-4F3B-A32C-EFD5A989416A}" type="slidenum">
              <a:rPr lang="zh-CN" altLang="en-US" smtClean="0"/>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4A319DC-BF11-4F3B-A32C-EFD5A989416A}" type="slidenum">
              <a:rPr lang="zh-CN" altLang="en-US" smtClean="0"/>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4A319DC-BF11-4F3B-A32C-EFD5A989416A}" type="slidenum">
              <a:rPr lang="zh-CN" altLang="en-US" smtClean="0"/>
            </a:fld>
            <a:endParaRPr lang="zh-CN"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4A319DC-BF11-4F3B-A32C-EFD5A989416A}" type="slidenum">
              <a:rPr lang="zh-CN" altLang="en-US" smtClean="0"/>
            </a:fld>
            <a:endParaRPr lang="zh-CN"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4A319DC-BF11-4F3B-A32C-EFD5A989416A}" type="slidenum">
              <a:rPr lang="zh-CN" altLang="en-US" smtClean="0"/>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E39D55F-F58A-4802-851B-721487E0B54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4A319DC-BF11-4F3B-A32C-EFD5A989416A}" type="slidenum">
              <a:rPr lang="zh-CN" altLang="en-US" smtClean="0"/>
            </a:fld>
            <a:endParaRPr lang="zh-CN"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p:spPr>
        <p:txBody>
          <a:bodyPr/>
          <a:lstStyle/>
          <a:p>
            <a:endParaRPr lang="zh-CN" altLang="en-US"/>
          </a:p>
        </p:txBody>
      </p:sp>
      <p:sp>
        <p:nvSpPr>
          <p:cNvPr id="4" name="日期占位符 3"/>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5" name="页脚占位符 4"/>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6" name="灯片编号占位符 5"/>
          <p:cNvSpPr>
            <a:spLocks noGrp="1"/>
          </p:cNvSpPr>
          <p:nvPr>
            <p:ph type="sldNum" sz="quarter" idx="12"/>
          </p:nvPr>
        </p:nvSpPr>
        <p:spPr>
          <a:xfrm>
            <a:off x="6553200" y="6245225"/>
            <a:ext cx="2133600" cy="476250"/>
          </a:xfrm>
        </p:spPr>
        <p:txBody>
          <a:bodyPr/>
          <a:lstStyle>
            <a:lvl1pPr>
              <a:defRPr/>
            </a:lvl1pPr>
          </a:lstStyle>
          <a:p>
            <a:fld id="{6455AE17-974F-4BF8-BF7D-D0CC8C64E167}" type="slidenum">
              <a:rPr lang="en-US" altLang="zh-CN"/>
            </a:fld>
            <a:endParaRPr lang="en-US" altLang="zh-CN"/>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grpSp>
        <p:nvGrpSpPr>
          <p:cNvPr id="2" name="组合 10"/>
          <p:cNvGrpSpPr/>
          <p:nvPr userDrawn="1"/>
        </p:nvGrpSpPr>
        <p:grpSpPr bwMode="auto">
          <a:xfrm>
            <a:off x="342900" y="6424613"/>
            <a:ext cx="6962775" cy="146050"/>
            <a:chOff x="883921" y="6243985"/>
            <a:chExt cx="8786961" cy="135421"/>
          </a:xfrm>
        </p:grpSpPr>
        <p:cxnSp>
          <p:nvCxnSpPr>
            <p:cNvPr id="3" name="直接连接符 9"/>
            <p:cNvCxnSpPr>
              <a:cxnSpLocks noChangeShapeType="1"/>
            </p:cNvCxnSpPr>
            <p:nvPr/>
          </p:nvCxnSpPr>
          <p:spPr bwMode="auto">
            <a:xfrm flipV="1">
              <a:off x="888429" y="6243985"/>
              <a:ext cx="8725356" cy="13247"/>
            </a:xfrm>
            <a:prstGeom prst="line">
              <a:avLst/>
            </a:prstGeom>
            <a:noFill/>
            <a:ln w="19050">
              <a:solidFill>
                <a:srgbClr val="BFBFBF"/>
              </a:solidFill>
              <a:round/>
            </a:ln>
          </p:spPr>
        </p:cxnSp>
        <p:cxnSp>
          <p:nvCxnSpPr>
            <p:cNvPr id="4" name="直接连接符 10"/>
            <p:cNvCxnSpPr>
              <a:cxnSpLocks noChangeShapeType="1"/>
            </p:cNvCxnSpPr>
            <p:nvPr/>
          </p:nvCxnSpPr>
          <p:spPr bwMode="auto">
            <a:xfrm flipV="1">
              <a:off x="883921" y="6305808"/>
              <a:ext cx="8725357" cy="11776"/>
            </a:xfrm>
            <a:prstGeom prst="line">
              <a:avLst/>
            </a:prstGeom>
            <a:noFill/>
            <a:ln w="57150">
              <a:solidFill>
                <a:srgbClr val="BFBFBF"/>
              </a:solidFill>
              <a:round/>
            </a:ln>
          </p:spPr>
        </p:cxnSp>
        <p:cxnSp>
          <p:nvCxnSpPr>
            <p:cNvPr id="5" name="直接连接符 11"/>
            <p:cNvCxnSpPr>
              <a:cxnSpLocks noChangeShapeType="1"/>
            </p:cNvCxnSpPr>
            <p:nvPr/>
          </p:nvCxnSpPr>
          <p:spPr bwMode="auto">
            <a:xfrm flipV="1">
              <a:off x="945526" y="6366158"/>
              <a:ext cx="8725356" cy="13248"/>
            </a:xfrm>
            <a:prstGeom prst="line">
              <a:avLst/>
            </a:prstGeom>
            <a:noFill/>
            <a:ln w="19050">
              <a:solidFill>
                <a:srgbClr val="BFBFBF"/>
              </a:solidFill>
              <a:round/>
            </a:ln>
          </p:spPr>
        </p:cxnSp>
      </p:grpSp>
      <p:grpSp>
        <p:nvGrpSpPr>
          <p:cNvPr id="6" name="组合 20"/>
          <p:cNvGrpSpPr/>
          <p:nvPr userDrawn="1"/>
        </p:nvGrpSpPr>
        <p:grpSpPr bwMode="auto">
          <a:xfrm>
            <a:off x="95251" y="296863"/>
            <a:ext cx="727472" cy="944562"/>
            <a:chOff x="283029" y="165463"/>
            <a:chExt cx="1001486" cy="762000"/>
          </a:xfrm>
        </p:grpSpPr>
        <p:sp>
          <p:nvSpPr>
            <p:cNvPr id="7" name="矩形 6"/>
            <p:cNvSpPr/>
            <p:nvPr/>
          </p:nvSpPr>
          <p:spPr bwMode="auto">
            <a:xfrm>
              <a:off x="287947" y="679012"/>
              <a:ext cx="326179" cy="248451"/>
            </a:xfrm>
            <a:prstGeom prst="rect">
              <a:avLst/>
            </a:prstGeom>
            <a:solidFill>
              <a:srgbClr val="FFFF0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8" name="矩形 7"/>
            <p:cNvSpPr/>
            <p:nvPr/>
          </p:nvSpPr>
          <p:spPr bwMode="auto">
            <a:xfrm>
              <a:off x="607569" y="165463"/>
              <a:ext cx="326180" cy="248451"/>
            </a:xfrm>
            <a:prstGeom prst="rect">
              <a:avLst/>
            </a:prstGeom>
            <a:solidFill>
              <a:srgbClr val="92D05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9" name="矩形 8"/>
            <p:cNvSpPr/>
            <p:nvPr/>
          </p:nvSpPr>
          <p:spPr bwMode="auto">
            <a:xfrm>
              <a:off x="291225" y="417755"/>
              <a:ext cx="327818" cy="248451"/>
            </a:xfrm>
            <a:prstGeom prst="rect">
              <a:avLst/>
            </a:prstGeom>
            <a:solidFill>
              <a:srgbClr val="92D05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0" name="矩形 9"/>
            <p:cNvSpPr/>
            <p:nvPr/>
          </p:nvSpPr>
          <p:spPr bwMode="auto">
            <a:xfrm>
              <a:off x="601013" y="417755"/>
              <a:ext cx="326180" cy="248451"/>
            </a:xfrm>
            <a:prstGeom prst="rect">
              <a:avLst/>
            </a:prstGeom>
            <a:solidFill>
              <a:srgbClr val="FFFF0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1" name="矩形 10"/>
            <p:cNvSpPr/>
            <p:nvPr/>
          </p:nvSpPr>
          <p:spPr bwMode="auto">
            <a:xfrm>
              <a:off x="283029" y="165463"/>
              <a:ext cx="326180" cy="248451"/>
            </a:xfrm>
            <a:prstGeom prst="rect">
              <a:avLst/>
            </a:prstGeom>
            <a:solidFill>
              <a:srgbClr val="FF99CC"/>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2" name="矩形 11"/>
            <p:cNvSpPr/>
            <p:nvPr/>
          </p:nvSpPr>
          <p:spPr bwMode="auto">
            <a:xfrm>
              <a:off x="958335" y="165463"/>
              <a:ext cx="326180" cy="248451"/>
            </a:xfrm>
            <a:prstGeom prst="rect">
              <a:avLst/>
            </a:prstGeom>
            <a:solidFill>
              <a:srgbClr val="FFFF0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3" name="矩形 12"/>
            <p:cNvSpPr/>
            <p:nvPr/>
          </p:nvSpPr>
          <p:spPr bwMode="auto">
            <a:xfrm>
              <a:off x="940306" y="417755"/>
              <a:ext cx="326179" cy="248451"/>
            </a:xfrm>
            <a:prstGeom prst="rect">
              <a:avLst/>
            </a:prstGeom>
            <a:solidFill>
              <a:srgbClr val="00B0F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4" name="矩形 13"/>
            <p:cNvSpPr/>
            <p:nvPr/>
          </p:nvSpPr>
          <p:spPr bwMode="auto">
            <a:xfrm>
              <a:off x="627238" y="679012"/>
              <a:ext cx="326180" cy="248451"/>
            </a:xfrm>
            <a:prstGeom prst="rect">
              <a:avLst/>
            </a:prstGeom>
            <a:solidFill>
              <a:srgbClr val="00B0F0"/>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grpSp>
      <p:sp>
        <p:nvSpPr>
          <p:cNvPr id="16" name="日期占位符 1"/>
          <p:cNvSpPr>
            <a:spLocks noGrp="1"/>
          </p:cNvSpPr>
          <p:nvPr>
            <p:ph type="dt" sz="half" idx="10"/>
          </p:nvPr>
        </p:nvSpPr>
        <p:spPr/>
        <p:txBody>
          <a:bodyPr/>
          <a:lstStyle>
            <a:lvl1pPr>
              <a:defRPr/>
            </a:lvl1pPr>
          </a:lstStyle>
          <a:p>
            <a:pPr>
              <a:defRPr/>
            </a:pPr>
            <a:fld id="{3416FABF-B65B-4CBC-B371-D97E31C12F84}" type="datetime1">
              <a:rPr lang="zh-CN" altLang="en-US"/>
            </a:fld>
            <a:endParaRPr lang="zh-CN" altLang="en-US"/>
          </a:p>
        </p:txBody>
      </p:sp>
      <p:sp>
        <p:nvSpPr>
          <p:cNvPr id="17" name="页脚占位符 2"/>
          <p:cNvSpPr>
            <a:spLocks noGrp="1"/>
          </p:cNvSpPr>
          <p:nvPr>
            <p:ph type="ftr" sz="quarter" idx="11"/>
          </p:nvPr>
        </p:nvSpPr>
        <p:spPr/>
        <p:txBody>
          <a:bodyPr/>
          <a:lstStyle>
            <a:lvl1pPr>
              <a:defRPr/>
            </a:lvl1pPr>
          </a:lstStyle>
          <a:p>
            <a:pPr>
              <a:defRPr/>
            </a:pPr>
            <a:endParaRPr lang="zh-CN" altLang="zh-CN"/>
          </a:p>
        </p:txBody>
      </p:sp>
      <p:sp>
        <p:nvSpPr>
          <p:cNvPr id="18" name="灯片编号占位符 3"/>
          <p:cNvSpPr>
            <a:spLocks noGrp="1"/>
          </p:cNvSpPr>
          <p:nvPr>
            <p:ph type="sldNum" sz="quarter" idx="12"/>
          </p:nvPr>
        </p:nvSpPr>
        <p:spPr/>
        <p:txBody>
          <a:bodyPr/>
          <a:lstStyle>
            <a:lvl1pPr>
              <a:defRPr/>
            </a:lvl1pPr>
          </a:lstStyle>
          <a:p>
            <a:pPr>
              <a:defRPr/>
            </a:pPr>
            <a:fld id="{CAEAFF67-7B7F-4B15-99C9-51F7E390351E}" type="slidenum">
              <a:rPr lang="zh-CN" altLang="en-US"/>
            </a:fld>
            <a:endParaRPr lang="zh-CN" altLang="en-US"/>
          </a:p>
        </p:txBody>
      </p:sp>
    </p:spTree>
  </p:cSld>
  <p:clrMapOvr>
    <a:masterClrMapping/>
  </p:clrMapOvr>
  <p:transition spd="med"/>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E39D55F-F58A-4802-851B-721487E0B549}" type="datetimeFigureOut">
              <a:rPr lang="zh-CN" altLang="en-US" smtClean="0"/>
            </a:fld>
            <a:endParaRPr lang="zh-CN"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CN"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24A319DC-BF11-4F3B-A32C-EFD5A989416A}" type="slidenum">
              <a:rPr lang="zh-CN" altLang="en-US" smtClean="0"/>
            </a:fld>
            <a:endParaRPr lang="zh-CN"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hart" Target="../charts/chart2.xml"/><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slide" Target="slide20.xml"/><Relationship Id="rId2" Type="http://schemas.openxmlformats.org/officeDocument/2006/relationships/slide" Target="slide19.xml"/><Relationship Id="rId1"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slide" Target="sl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hart" Target="../charts/chart5.xml"/><Relationship Id="rId1" Type="http://schemas.openxmlformats.org/officeDocument/2006/relationships/chart" Target="../charts/char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5.e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1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image" Target="../media/image19.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832048" y="2204611"/>
            <a:ext cx="7772400" cy="1779588"/>
          </a:xfrm>
        </p:spPr>
        <p:txBody>
          <a:bodyPr>
            <a:normAutofit/>
          </a:bodyPr>
          <a:lstStyle/>
          <a:p>
            <a:r>
              <a:rPr lang="zh-CN" altLang="en-US" sz="4800" b="1" dirty="0">
                <a:solidFill>
                  <a:srgbClr val="7030A0"/>
                </a:solidFill>
              </a:rPr>
              <a:t>中草药及提取物在水产养殖上的应用及研究</a:t>
            </a:r>
            <a:endParaRPr lang="zh-CN" altLang="en-US" sz="4800" b="1" dirty="0">
              <a:solidFill>
                <a:srgbClr val="7030A0"/>
              </a:solidFill>
            </a:endParaRPr>
          </a:p>
        </p:txBody>
      </p:sp>
      <p:sp>
        <p:nvSpPr>
          <p:cNvPr id="3" name="副标题 2"/>
          <p:cNvSpPr>
            <a:spLocks noGrp="1"/>
          </p:cNvSpPr>
          <p:nvPr>
            <p:ph type="subTitle" idx="4294967295"/>
          </p:nvPr>
        </p:nvSpPr>
        <p:spPr bwMode="auto">
          <a:xfrm>
            <a:off x="1371462" y="4619873"/>
            <a:ext cx="6400800" cy="1014730"/>
          </a:xfrm>
        </p:spPr>
        <p:txBody>
          <a:bodyPr>
            <a:spAutoFit/>
          </a:bodyPr>
          <a:lstStyle/>
          <a:p>
            <a:pPr marL="0" lvl="0" algn="ctr">
              <a:lnSpc>
                <a:spcPct val="150000"/>
              </a:lnSpc>
              <a:spcBef>
                <a:spcPts val="0"/>
              </a:spcBef>
              <a:spcAft>
                <a:spcPts val="0"/>
              </a:spcAft>
              <a:buClrTx/>
              <a:buSzTx/>
              <a:buFontTx/>
              <a:buNone/>
              <a:defRPr/>
            </a:pPr>
            <a:r>
              <a:rPr lang="zh-CN" altLang="en-US" sz="2000" b="1" spc="75"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集美大学水产学院   李忠琴  </a:t>
            </a:r>
            <a:endParaRPr lang="zh-CN" altLang="en-US" sz="2000" b="1" spc="75"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a:p>
            <a:pPr marL="0" lvl="0" algn="ctr">
              <a:lnSpc>
                <a:spcPct val="150000"/>
              </a:lnSpc>
              <a:spcBef>
                <a:spcPts val="0"/>
              </a:spcBef>
              <a:spcAft>
                <a:spcPts val="0"/>
              </a:spcAft>
              <a:buClrTx/>
              <a:buSzTx/>
              <a:buFontTx/>
              <a:buNone/>
              <a:defRPr/>
            </a:pPr>
            <a:r>
              <a:rPr lang="en-US" altLang="zh-CN" sz="2000" b="1" spc="75"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2018</a:t>
            </a:r>
            <a:r>
              <a:rPr lang="zh-CN" altLang="en-US" sz="2000" b="1" spc="75" noProof="0" dirty="0" smtClean="0">
                <a:ln>
                  <a:noFill/>
                </a:ln>
                <a:solidFill>
                  <a:schemeClr val="tx1"/>
                </a:solidFill>
                <a:effectLst/>
                <a:uLnTx/>
                <a:uFillTx/>
                <a:latin typeface="微软雅黑" panose="020B0503020204020204" pitchFamily="34" charset="-122"/>
                <a:ea typeface="宋体" panose="02010600030101010101" pitchFamily="2" charset="-122"/>
                <a:cs typeface="Arial" panose="020B0604020202020204" pitchFamily="34" charset="0"/>
                <a:sym typeface="+mn-ea"/>
              </a:rPr>
              <a:t>年</a:t>
            </a:r>
            <a:r>
              <a:rPr lang="en-US" altLang="zh-CN" sz="2000" b="1" spc="75" noProof="0" dirty="0" smtClean="0">
                <a:ln>
                  <a:noFill/>
                </a:ln>
                <a:solidFill>
                  <a:schemeClr val="tx1"/>
                </a:solidFill>
                <a:effectLst/>
                <a:uLnTx/>
                <a:uFillTx/>
                <a:latin typeface="微软雅黑" panose="020B0503020204020204" pitchFamily="34" charset="-122"/>
                <a:ea typeface="宋体" panose="02010600030101010101" pitchFamily="2" charset="-122"/>
                <a:cs typeface="Arial" panose="020B0604020202020204" pitchFamily="34" charset="0"/>
                <a:sym typeface="+mn-ea"/>
              </a:rPr>
              <a:t>8</a:t>
            </a:r>
            <a:r>
              <a:rPr lang="zh-CN" altLang="en-US" sz="2000" b="1" spc="75" noProof="0" dirty="0" smtClean="0">
                <a:ln>
                  <a:noFill/>
                </a:ln>
                <a:solidFill>
                  <a:schemeClr val="tx1"/>
                </a:solidFill>
                <a:effectLst/>
                <a:uLnTx/>
                <a:uFillTx/>
                <a:latin typeface="微软雅黑" panose="020B0503020204020204" pitchFamily="34" charset="-122"/>
                <a:ea typeface="宋体" panose="02010600030101010101" pitchFamily="2" charset="-122"/>
                <a:cs typeface="Arial" panose="020B0604020202020204" pitchFamily="34" charset="0"/>
                <a:sym typeface="+mn-ea"/>
              </a:rPr>
              <a:t>月</a:t>
            </a:r>
            <a:r>
              <a:rPr lang="en-US" altLang="zh-CN" sz="2000" b="1" spc="75" noProof="0" dirty="0" smtClean="0">
                <a:ln>
                  <a:noFill/>
                </a:ln>
                <a:solidFill>
                  <a:schemeClr val="tx1"/>
                </a:solidFill>
                <a:effectLst/>
                <a:uLnTx/>
                <a:uFillTx/>
                <a:latin typeface="微软雅黑" panose="020B0503020204020204" pitchFamily="34" charset="-122"/>
                <a:ea typeface="宋体" panose="02010600030101010101" pitchFamily="2" charset="-122"/>
                <a:cs typeface="Arial" panose="020B0604020202020204" pitchFamily="34" charset="0"/>
                <a:sym typeface="+mn-ea"/>
              </a:rPr>
              <a:t>7</a:t>
            </a:r>
            <a:r>
              <a:rPr lang="zh-CN" altLang="en-US" sz="2000" b="1" spc="75" noProof="0" dirty="0" smtClean="0">
                <a:ln>
                  <a:noFill/>
                </a:ln>
                <a:solidFill>
                  <a:schemeClr val="tx1"/>
                </a:solidFill>
                <a:effectLst/>
                <a:uLnTx/>
                <a:uFillTx/>
                <a:latin typeface="微软雅黑" panose="020B0503020204020204" pitchFamily="34" charset="-122"/>
                <a:ea typeface="宋体" panose="02010600030101010101" pitchFamily="2" charset="-122"/>
                <a:cs typeface="Arial" panose="020B0604020202020204" pitchFamily="34" charset="0"/>
                <a:sym typeface="+mn-ea"/>
              </a:rPr>
              <a:t>日 厦门</a:t>
            </a:r>
            <a:r>
              <a:rPr lang="zh-CN" altLang="en-US" sz="2000" b="1" spc="75"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endParaRPr lang="zh-CN" altLang="en-US" sz="2000" b="1" spc="75"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4" name="矩形 3"/>
          <p:cNvSpPr/>
          <p:nvPr/>
        </p:nvSpPr>
        <p:spPr>
          <a:xfrm>
            <a:off x="5284980" y="6404610"/>
            <a:ext cx="3679508" cy="423545"/>
          </a:xfrm>
          <a:prstGeom prst="rect">
            <a:avLst/>
          </a:prstGeom>
        </p:spPr>
        <p:txBody>
          <a:bodyPr vert="horz" lIns="91440" tIns="45720" rIns="91440" bIns="45720" rtlCol="0">
            <a:normAutofit fontScale="77500" lnSpcReduction="20000"/>
          </a:bodyPr>
          <a:lstStyle/>
          <a:p>
            <a:pPr algn="r">
              <a:spcBef>
                <a:spcPct val="20000"/>
              </a:spcBef>
              <a:buFont typeface="Arial" panose="020B0604020202020204" pitchFamily="34" charset="0"/>
              <a:buNone/>
            </a:pPr>
            <a:r>
              <a:rPr lang="zh-CN" altLang="en-US" sz="2800" b="1" dirty="0" smtClean="0">
                <a:solidFill>
                  <a:schemeClr val="bg1">
                    <a:lumMod val="50000"/>
                  </a:schemeClr>
                </a:solidFill>
              </a:rPr>
              <a:t>渔</a:t>
            </a:r>
            <a:r>
              <a:rPr lang="zh-CN" altLang="en-US" sz="2800" b="1" dirty="0">
                <a:solidFill>
                  <a:schemeClr val="bg1">
                    <a:lumMod val="50000"/>
                  </a:schemeClr>
                </a:solidFill>
              </a:rPr>
              <a:t>用药物工程技术研究中心</a:t>
            </a:r>
            <a:endParaRPr lang="zh-CN" altLang="en-US" sz="2800" b="1" dirty="0">
              <a:solidFill>
                <a:schemeClr val="bg1">
                  <a:lumMod val="50000"/>
                </a:schemeClr>
              </a:solidFill>
            </a:endParaRPr>
          </a:p>
        </p:txBody>
      </p:sp>
      <p:pic>
        <p:nvPicPr>
          <p:cNvPr id="5" name="Picture 4" descr="集美大学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3"/>
          <p:cNvSpPr>
            <a:spLocks noChangeArrowheads="1"/>
          </p:cNvSpPr>
          <p:nvPr/>
        </p:nvSpPr>
        <p:spPr bwMode="auto">
          <a:xfrm>
            <a:off x="606986" y="6250335"/>
            <a:ext cx="489654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华文中宋" pitchFamily="2" charset="-122"/>
                <a:ea typeface="华文中宋" pitchFamily="2" charset="-122"/>
              </a:defRPr>
            </a:lvl1pPr>
            <a:lvl2pPr marL="742950" indent="-285750" eaLnBrk="0" hangingPunct="0">
              <a:defRPr sz="2800">
                <a:solidFill>
                  <a:schemeClr val="tx1"/>
                </a:solidFill>
                <a:latin typeface="华文中宋" pitchFamily="2" charset="-122"/>
                <a:ea typeface="华文中宋" pitchFamily="2" charset="-122"/>
              </a:defRPr>
            </a:lvl2pPr>
            <a:lvl3pPr marL="1143000" indent="-228600" eaLnBrk="0" hangingPunct="0">
              <a:defRPr sz="2800">
                <a:solidFill>
                  <a:schemeClr val="tx1"/>
                </a:solidFill>
                <a:latin typeface="华文中宋" pitchFamily="2" charset="-122"/>
                <a:ea typeface="华文中宋" pitchFamily="2" charset="-122"/>
              </a:defRPr>
            </a:lvl3pPr>
            <a:lvl4pPr marL="1600200" indent="-228600" eaLnBrk="0" hangingPunct="0">
              <a:defRPr sz="2800">
                <a:solidFill>
                  <a:schemeClr val="tx1"/>
                </a:solidFill>
                <a:latin typeface="华文中宋" pitchFamily="2" charset="-122"/>
                <a:ea typeface="华文中宋" pitchFamily="2" charset="-122"/>
              </a:defRPr>
            </a:lvl4pPr>
            <a:lvl5pPr marL="2057400" indent="-228600" eaLnBrk="0" hangingPunct="0">
              <a:defRPr sz="2800">
                <a:solidFill>
                  <a:schemeClr val="tx1"/>
                </a:solidFill>
                <a:latin typeface="华文中宋" pitchFamily="2" charset="-122"/>
                <a:ea typeface="华文中宋" pitchFamily="2" charset="-122"/>
              </a:defRPr>
            </a:lvl5pPr>
            <a:lvl6pPr marL="25146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6pPr>
            <a:lvl7pPr marL="29718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7pPr>
            <a:lvl8pPr marL="34290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8pPr>
            <a:lvl9pPr marL="38862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9pPr>
          </a:lstStyle>
          <a:p>
            <a:pPr>
              <a:lnSpc>
                <a:spcPct val="150000"/>
              </a:lnSpc>
              <a:spcBef>
                <a:spcPct val="0"/>
              </a:spcBef>
              <a:buFontTx/>
              <a:buNone/>
            </a:pPr>
            <a:r>
              <a:rPr lang="zh-CN" altLang="en-US" sz="2000" b="1" dirty="0">
                <a:solidFill>
                  <a:schemeClr val="bg1">
                    <a:lumMod val="50000"/>
                  </a:schemeClr>
                </a:solidFill>
                <a:latin typeface="黑体" panose="02010609060101010101" pitchFamily="49" charset="-122"/>
                <a:ea typeface="黑体" panose="02010609060101010101" pitchFamily="49" charset="-122"/>
              </a:rPr>
              <a:t>鳗鲡现代产业技术教育部工程研究中心</a:t>
            </a:r>
            <a:endParaRPr lang="zh-CN" altLang="en-US" sz="2000" b="1" dirty="0">
              <a:solidFill>
                <a:schemeClr val="bg1">
                  <a:lumMod val="50000"/>
                </a:schemeClr>
              </a:solidFill>
              <a:latin typeface="黑体" panose="02010609060101010101" pitchFamily="49" charset="-122"/>
              <a:ea typeface="黑体" panose="02010609060101010101" pitchFamily="49" charset="-122"/>
            </a:endParaRPr>
          </a:p>
        </p:txBody>
      </p:sp>
      <p:sp>
        <p:nvSpPr>
          <p:cNvPr id="7" name="灯片编号占位符 6"/>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4S0DN[PTDOM}KO@Y5G)075G"/>
          <p:cNvPicPr>
            <a:picLocks noChangeAspect="1"/>
          </p:cNvPicPr>
          <p:nvPr/>
        </p:nvPicPr>
        <p:blipFill>
          <a:blip r:embed="rId1"/>
          <a:srcRect r="1967"/>
          <a:stretch>
            <a:fillRect/>
          </a:stretch>
        </p:blipFill>
        <p:spPr>
          <a:xfrm>
            <a:off x="179705" y="3175635"/>
            <a:ext cx="8860155" cy="809625"/>
          </a:xfrm>
          <a:prstGeom prst="rect">
            <a:avLst/>
          </a:prstGeom>
        </p:spPr>
      </p:pic>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pic>
        <p:nvPicPr>
          <p:cNvPr id="3" name="图片 2" descr="$)J6T}9}K16~46{OF6EKWYN"/>
          <p:cNvPicPr>
            <a:picLocks noChangeAspect="1"/>
          </p:cNvPicPr>
          <p:nvPr/>
        </p:nvPicPr>
        <p:blipFill>
          <a:blip r:embed="rId2"/>
          <a:stretch>
            <a:fillRect/>
          </a:stretch>
        </p:blipFill>
        <p:spPr>
          <a:xfrm>
            <a:off x="163830" y="1975485"/>
            <a:ext cx="8876030" cy="1200150"/>
          </a:xfrm>
          <a:prstGeom prst="rect">
            <a:avLst/>
          </a:prstGeom>
        </p:spPr>
      </p:pic>
      <p:pic>
        <p:nvPicPr>
          <p:cNvPr id="4" name="图片 3" descr="CAPXI}AAN]S1%@EW_2MJ0FF"/>
          <p:cNvPicPr>
            <a:picLocks noChangeAspect="1"/>
          </p:cNvPicPr>
          <p:nvPr/>
        </p:nvPicPr>
        <p:blipFill>
          <a:blip r:embed="rId3"/>
          <a:stretch>
            <a:fillRect/>
          </a:stretch>
        </p:blipFill>
        <p:spPr>
          <a:xfrm>
            <a:off x="163830" y="26670"/>
            <a:ext cx="8830310" cy="1948815"/>
          </a:xfrm>
          <a:prstGeom prst="rect">
            <a:avLst/>
          </a:prstGeom>
        </p:spPr>
      </p:pic>
      <p:pic>
        <p:nvPicPr>
          <p:cNvPr id="6" name="图片 5" descr="5~9)]PDYZ8X`YST{D)Y6JKW"/>
          <p:cNvPicPr>
            <a:picLocks noChangeAspect="1"/>
          </p:cNvPicPr>
          <p:nvPr/>
        </p:nvPicPr>
        <p:blipFill>
          <a:blip r:embed="rId4"/>
          <a:stretch>
            <a:fillRect/>
          </a:stretch>
        </p:blipFill>
        <p:spPr>
          <a:xfrm>
            <a:off x="6283960" y="3400425"/>
            <a:ext cx="1750695" cy="3215005"/>
          </a:xfrm>
          <a:prstGeom prst="rect">
            <a:avLst/>
          </a:prstGeom>
        </p:spPr>
      </p:pic>
      <p:sp>
        <p:nvSpPr>
          <p:cNvPr id="5" name="矩形 3"/>
          <p:cNvSpPr>
            <a:spLocks noChangeArrowheads="1"/>
          </p:cNvSpPr>
          <p:nvPr/>
        </p:nvSpPr>
        <p:spPr bwMode="auto">
          <a:xfrm>
            <a:off x="222176" y="4381530"/>
            <a:ext cx="489654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华文中宋" pitchFamily="2" charset="-122"/>
                <a:ea typeface="华文中宋" pitchFamily="2" charset="-122"/>
              </a:defRPr>
            </a:lvl1pPr>
            <a:lvl2pPr marL="742950" indent="-285750" eaLnBrk="0" hangingPunct="0">
              <a:defRPr sz="2800">
                <a:solidFill>
                  <a:schemeClr val="tx1"/>
                </a:solidFill>
                <a:latin typeface="华文中宋" pitchFamily="2" charset="-122"/>
                <a:ea typeface="华文中宋" pitchFamily="2" charset="-122"/>
              </a:defRPr>
            </a:lvl2pPr>
            <a:lvl3pPr marL="1143000" indent="-228600" eaLnBrk="0" hangingPunct="0">
              <a:defRPr sz="2800">
                <a:solidFill>
                  <a:schemeClr val="tx1"/>
                </a:solidFill>
                <a:latin typeface="华文中宋" pitchFamily="2" charset="-122"/>
                <a:ea typeface="华文中宋" pitchFamily="2" charset="-122"/>
              </a:defRPr>
            </a:lvl3pPr>
            <a:lvl4pPr marL="1600200" indent="-228600" eaLnBrk="0" hangingPunct="0">
              <a:defRPr sz="2800">
                <a:solidFill>
                  <a:schemeClr val="tx1"/>
                </a:solidFill>
                <a:latin typeface="华文中宋" pitchFamily="2" charset="-122"/>
                <a:ea typeface="华文中宋" pitchFamily="2" charset="-122"/>
              </a:defRPr>
            </a:lvl4pPr>
            <a:lvl5pPr marL="2057400" indent="-228600" eaLnBrk="0" hangingPunct="0">
              <a:defRPr sz="2800">
                <a:solidFill>
                  <a:schemeClr val="tx1"/>
                </a:solidFill>
                <a:latin typeface="华文中宋" pitchFamily="2" charset="-122"/>
                <a:ea typeface="华文中宋" pitchFamily="2" charset="-122"/>
              </a:defRPr>
            </a:lvl5pPr>
            <a:lvl6pPr marL="25146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6pPr>
            <a:lvl7pPr marL="29718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7pPr>
            <a:lvl8pPr marL="34290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8pPr>
            <a:lvl9pPr marL="38862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9pPr>
          </a:lstStyle>
          <a:p>
            <a:pPr>
              <a:lnSpc>
                <a:spcPct val="150000"/>
              </a:lnSpc>
              <a:spcBef>
                <a:spcPct val="0"/>
              </a:spcBef>
              <a:buFontTx/>
              <a:buNone/>
            </a:pPr>
            <a:r>
              <a:rPr lang="zh-CN" altLang="en-US" sz="2000" b="1" dirty="0">
                <a:solidFill>
                  <a:schemeClr val="bg1">
                    <a:lumMod val="50000"/>
                  </a:schemeClr>
                </a:solidFill>
                <a:latin typeface="黑体" panose="02010609060101010101" pitchFamily="49" charset="-122"/>
                <a:ea typeface="黑体" panose="02010609060101010101" pitchFamily="49" charset="-122"/>
              </a:rPr>
              <a:t>鳗鲡现代产业技术教育部工程研究中心</a:t>
            </a:r>
            <a:endParaRPr lang="zh-CN" altLang="en-US" sz="2000" b="1" dirty="0">
              <a:solidFill>
                <a:schemeClr val="bg1">
                  <a:lumMod val="50000"/>
                </a:schemeClr>
              </a:solidFill>
              <a:latin typeface="黑体" panose="02010609060101010101" pitchFamily="49" charset="-122"/>
              <a:ea typeface="黑体" panose="02010609060101010101" pitchFamily="49" charset="-122"/>
            </a:endParaRPr>
          </a:p>
        </p:txBody>
      </p:sp>
      <p:sp>
        <p:nvSpPr>
          <p:cNvPr id="8" name="矩形 7"/>
          <p:cNvSpPr/>
          <p:nvPr/>
        </p:nvSpPr>
        <p:spPr bwMode="auto">
          <a:xfrm>
            <a:off x="222250" y="5143500"/>
            <a:ext cx="4089400" cy="55308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rtlCol="0">
            <a:spAutoFit/>
          </a:bodyPr>
          <a:lstStyle>
            <a:lvl1pPr eaLnBrk="0" hangingPunct="0">
              <a:defRPr sz="2800">
                <a:solidFill>
                  <a:schemeClr val="tx1"/>
                </a:solidFill>
                <a:latin typeface="华文中宋" pitchFamily="2" charset="-122"/>
                <a:ea typeface="华文中宋" pitchFamily="2" charset="-122"/>
              </a:defRPr>
            </a:lvl1pPr>
            <a:lvl2pPr marL="742950" indent="-285750" eaLnBrk="0" hangingPunct="0">
              <a:defRPr sz="2800">
                <a:solidFill>
                  <a:schemeClr val="tx1"/>
                </a:solidFill>
                <a:latin typeface="华文中宋" pitchFamily="2" charset="-122"/>
                <a:ea typeface="华文中宋" pitchFamily="2" charset="-122"/>
              </a:defRPr>
            </a:lvl2pPr>
            <a:lvl3pPr marL="1143000" indent="-228600" eaLnBrk="0" hangingPunct="0">
              <a:defRPr sz="2800">
                <a:solidFill>
                  <a:schemeClr val="tx1"/>
                </a:solidFill>
                <a:latin typeface="华文中宋" pitchFamily="2" charset="-122"/>
                <a:ea typeface="华文中宋" pitchFamily="2" charset="-122"/>
              </a:defRPr>
            </a:lvl3pPr>
            <a:lvl4pPr marL="1600200" indent="-228600" eaLnBrk="0" hangingPunct="0">
              <a:defRPr sz="2800">
                <a:solidFill>
                  <a:schemeClr val="tx1"/>
                </a:solidFill>
                <a:latin typeface="华文中宋" pitchFamily="2" charset="-122"/>
                <a:ea typeface="华文中宋" pitchFamily="2" charset="-122"/>
              </a:defRPr>
            </a:lvl4pPr>
            <a:lvl5pPr marL="2057400" indent="-228600" eaLnBrk="0" hangingPunct="0">
              <a:defRPr sz="2800">
                <a:solidFill>
                  <a:schemeClr val="tx1"/>
                </a:solidFill>
                <a:latin typeface="华文中宋" pitchFamily="2" charset="-122"/>
                <a:ea typeface="华文中宋" pitchFamily="2" charset="-122"/>
              </a:defRPr>
            </a:lvl5pPr>
            <a:lvl6pPr marL="25146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6pPr>
            <a:lvl7pPr marL="29718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7pPr>
            <a:lvl8pPr marL="34290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8pPr>
            <a:lvl9pPr marL="38862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9pPr>
          </a:lstStyle>
          <a:p>
            <a:pPr lvl="0" algn="l">
              <a:lnSpc>
                <a:spcPct val="150000"/>
              </a:lnSpc>
              <a:buFontTx/>
            </a:pPr>
            <a:r>
              <a:rPr lang="zh-CN" altLang="en-US" sz="2000" b="1" dirty="0">
                <a:solidFill>
                  <a:schemeClr val="bg1">
                    <a:lumMod val="50000"/>
                  </a:schemeClr>
                </a:solidFill>
                <a:latin typeface="黑体" panose="02010609060101010101" pitchFamily="49" charset="-122"/>
                <a:ea typeface="黑体" panose="02010609060101010101" pitchFamily="49" charset="-122"/>
                <a:sym typeface="+mn-ea"/>
              </a:rPr>
              <a:t>厦门市渔</a:t>
            </a:r>
            <a:r>
              <a:rPr lang="zh-CN" altLang="en-US" sz="2000" b="1" dirty="0">
                <a:solidFill>
                  <a:schemeClr val="bg1">
                    <a:lumMod val="50000"/>
                  </a:schemeClr>
                </a:solidFill>
                <a:latin typeface="黑体" panose="02010609060101010101" pitchFamily="49" charset="-122"/>
                <a:ea typeface="黑体" panose="02010609060101010101" pitchFamily="49" charset="-122"/>
                <a:sym typeface="+mn-ea"/>
              </a:rPr>
              <a:t>用药物工程技术研究中心</a:t>
            </a:r>
            <a:endParaRPr lang="zh-CN" altLang="en-US" sz="2000" b="1" dirty="0">
              <a:solidFill>
                <a:schemeClr val="bg1">
                  <a:lumMod val="50000"/>
                </a:schemeClr>
              </a:solidFill>
              <a:latin typeface="黑体" panose="02010609060101010101" pitchFamily="49" charset="-122"/>
              <a:ea typeface="黑体" panose="02010609060101010101" pitchFamily="49"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67622" y="2417022"/>
            <a:ext cx="7408333" cy="3450696"/>
          </a:xfrm>
        </p:spPr>
        <p:txBody>
          <a:bodyPr>
            <a:normAutofit/>
          </a:bodyPr>
          <a:lstStyle/>
          <a:p>
            <a:pPr lvl="0" algn="l">
              <a:lnSpc>
                <a:spcPct val="130000"/>
              </a:lnSpc>
            </a:pPr>
            <a:r>
              <a:rPr lang="zh-CN" altLang="en-US" sz="2800" b="1" dirty="0" smtClean="0">
                <a:sym typeface="+mn-ea"/>
              </a:rPr>
              <a:t>我国水产养殖简况</a:t>
            </a:r>
            <a:endParaRPr lang="zh-CN" altLang="en-US" sz="2800" b="1" dirty="0" smtClean="0">
              <a:sym typeface="+mn-ea"/>
            </a:endParaRPr>
          </a:p>
          <a:p>
            <a:pPr lvl="0" algn="l">
              <a:lnSpc>
                <a:spcPct val="130000"/>
              </a:lnSpc>
            </a:pPr>
            <a:r>
              <a:rPr lang="zh-CN" altLang="en-US" sz="2800" b="1" dirty="0" smtClean="0">
                <a:sym typeface="+mn-ea"/>
              </a:rPr>
              <a:t>水产品质量安全形势</a:t>
            </a:r>
            <a:endParaRPr lang="zh-CN" altLang="en-US" sz="2800" b="1" dirty="0" smtClean="0">
              <a:sym typeface="+mn-ea"/>
            </a:endParaRPr>
          </a:p>
          <a:p>
            <a:pPr lvl="0" algn="l">
              <a:lnSpc>
                <a:spcPct val="130000"/>
              </a:lnSpc>
            </a:pPr>
            <a:r>
              <a:rPr lang="zh-CN" altLang="en-US" sz="2800" b="1" dirty="0" smtClean="0">
                <a:sym typeface="+mn-ea"/>
              </a:rPr>
              <a:t>水产养殖用药概况</a:t>
            </a:r>
            <a:endParaRPr lang="zh-CN" altLang="en-US" sz="2800" b="1" dirty="0" smtClean="0">
              <a:sym typeface="+mn-ea"/>
            </a:endParaRPr>
          </a:p>
          <a:p>
            <a:pPr lvl="0" algn="l">
              <a:lnSpc>
                <a:spcPct val="130000"/>
              </a:lnSpc>
            </a:pPr>
            <a:r>
              <a:rPr lang="zh-CN" altLang="en-US" sz="2800" b="1" dirty="0" smtClean="0">
                <a:sym typeface="+mn-ea"/>
              </a:rPr>
              <a:t>中草药在水产上的应用状况</a:t>
            </a:r>
            <a:endParaRPr lang="zh-CN" altLang="en-US" sz="2800" b="1" dirty="0" smtClean="0">
              <a:sym typeface="+mn-ea"/>
            </a:endParaRPr>
          </a:p>
          <a:p>
            <a:pPr lvl="0" algn="l">
              <a:lnSpc>
                <a:spcPct val="130000"/>
              </a:lnSpc>
            </a:pPr>
            <a:r>
              <a:rPr lang="zh-CN" altLang="en-US" sz="2800" b="1" dirty="0" smtClean="0">
                <a:sym typeface="+mn-ea"/>
              </a:rPr>
              <a:t>本工程中心在渔用中草药开发的研究工作</a:t>
            </a:r>
            <a:endParaRPr lang="zh-CN" altLang="en-US" sz="2800" dirty="0"/>
          </a:p>
        </p:txBody>
      </p:sp>
      <p:sp>
        <p:nvSpPr>
          <p:cNvPr id="3" name="标题 2"/>
          <p:cNvSpPr>
            <a:spLocks noGrp="1"/>
          </p:cNvSpPr>
          <p:nvPr>
            <p:ph type="title"/>
          </p:nvPr>
        </p:nvSpPr>
        <p:spPr/>
        <p:txBody>
          <a:bodyPr/>
          <a:lstStyle/>
          <a:p>
            <a:pPr algn="l"/>
            <a:r>
              <a:rPr lang="zh-CN" altLang="en-US" sz="3200" b="1">
                <a:solidFill>
                  <a:srgbClr val="FFFF00"/>
                </a:solidFill>
              </a:rPr>
              <a:t>主要内容</a:t>
            </a:r>
            <a:endParaRPr lang="zh-CN" altLang="en-US" sz="3200" b="1">
              <a:solidFill>
                <a:srgbClr val="FFFF00"/>
              </a:solidFill>
            </a:endParaRPr>
          </a:p>
        </p:txBody>
      </p:sp>
      <p:sp>
        <p:nvSpPr>
          <p:cNvPr id="4" name="矩形 3"/>
          <p:cNvSpPr/>
          <p:nvPr/>
        </p:nvSpPr>
        <p:spPr>
          <a:xfrm>
            <a:off x="5284980" y="6404610"/>
            <a:ext cx="3679508" cy="423545"/>
          </a:xfrm>
          <a:prstGeom prst="rect">
            <a:avLst/>
          </a:prstGeom>
        </p:spPr>
        <p:txBody>
          <a:bodyPr vert="horz" lIns="91440" tIns="45720" rIns="91440" bIns="45720" rtlCol="0">
            <a:normAutofit fontScale="77500" lnSpcReduction="20000"/>
          </a:bodyPr>
          <a:lstStyle/>
          <a:p>
            <a:pPr algn="r">
              <a:spcBef>
                <a:spcPct val="20000"/>
              </a:spcBef>
              <a:buFont typeface="Arial" panose="020B0604020202020204" pitchFamily="34" charset="0"/>
              <a:buNone/>
            </a:pPr>
            <a:r>
              <a:rPr lang="zh-CN" altLang="en-US" sz="2800" b="1" dirty="0" smtClean="0">
                <a:solidFill>
                  <a:schemeClr val="bg1">
                    <a:lumMod val="50000"/>
                  </a:schemeClr>
                </a:solidFill>
              </a:rPr>
              <a:t>渔</a:t>
            </a:r>
            <a:r>
              <a:rPr lang="zh-CN" altLang="en-US" sz="2800" b="1" dirty="0">
                <a:solidFill>
                  <a:schemeClr val="bg1">
                    <a:lumMod val="50000"/>
                  </a:schemeClr>
                </a:solidFill>
              </a:rPr>
              <a:t>用药物工程技术研究中心</a:t>
            </a:r>
            <a:endParaRPr lang="zh-CN" altLang="en-US" sz="2800" b="1" dirty="0">
              <a:solidFill>
                <a:schemeClr val="bg1">
                  <a:lumMod val="50000"/>
                </a:schemeClr>
              </a:solidFill>
            </a:endParaRPr>
          </a:p>
        </p:txBody>
      </p:sp>
      <p:sp>
        <p:nvSpPr>
          <p:cNvPr id="5" name="矩形 3"/>
          <p:cNvSpPr>
            <a:spLocks noChangeArrowheads="1"/>
          </p:cNvSpPr>
          <p:nvPr/>
        </p:nvSpPr>
        <p:spPr bwMode="auto">
          <a:xfrm>
            <a:off x="606986" y="6275100"/>
            <a:ext cx="489654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华文中宋" pitchFamily="2" charset="-122"/>
                <a:ea typeface="华文中宋" pitchFamily="2" charset="-122"/>
              </a:defRPr>
            </a:lvl1pPr>
            <a:lvl2pPr marL="742950" indent="-285750" eaLnBrk="0" hangingPunct="0">
              <a:defRPr sz="2800">
                <a:solidFill>
                  <a:schemeClr val="tx1"/>
                </a:solidFill>
                <a:latin typeface="华文中宋" pitchFamily="2" charset="-122"/>
                <a:ea typeface="华文中宋" pitchFamily="2" charset="-122"/>
              </a:defRPr>
            </a:lvl2pPr>
            <a:lvl3pPr marL="1143000" indent="-228600" eaLnBrk="0" hangingPunct="0">
              <a:defRPr sz="2800">
                <a:solidFill>
                  <a:schemeClr val="tx1"/>
                </a:solidFill>
                <a:latin typeface="华文中宋" pitchFamily="2" charset="-122"/>
                <a:ea typeface="华文中宋" pitchFamily="2" charset="-122"/>
              </a:defRPr>
            </a:lvl3pPr>
            <a:lvl4pPr marL="1600200" indent="-228600" eaLnBrk="0" hangingPunct="0">
              <a:defRPr sz="2800">
                <a:solidFill>
                  <a:schemeClr val="tx1"/>
                </a:solidFill>
                <a:latin typeface="华文中宋" pitchFamily="2" charset="-122"/>
                <a:ea typeface="华文中宋" pitchFamily="2" charset="-122"/>
              </a:defRPr>
            </a:lvl4pPr>
            <a:lvl5pPr marL="2057400" indent="-228600" eaLnBrk="0" hangingPunct="0">
              <a:defRPr sz="2800">
                <a:solidFill>
                  <a:schemeClr val="tx1"/>
                </a:solidFill>
                <a:latin typeface="华文中宋" pitchFamily="2" charset="-122"/>
                <a:ea typeface="华文中宋" pitchFamily="2" charset="-122"/>
              </a:defRPr>
            </a:lvl5pPr>
            <a:lvl6pPr marL="25146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6pPr>
            <a:lvl7pPr marL="29718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7pPr>
            <a:lvl8pPr marL="34290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8pPr>
            <a:lvl9pPr marL="38862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9pPr>
          </a:lstStyle>
          <a:p>
            <a:pPr>
              <a:lnSpc>
                <a:spcPct val="150000"/>
              </a:lnSpc>
              <a:spcBef>
                <a:spcPct val="0"/>
              </a:spcBef>
              <a:buFontTx/>
              <a:buNone/>
            </a:pPr>
            <a:r>
              <a:rPr lang="zh-CN" altLang="en-US" sz="2000" b="1" dirty="0">
                <a:solidFill>
                  <a:schemeClr val="bg1">
                    <a:lumMod val="50000"/>
                  </a:schemeClr>
                </a:solidFill>
                <a:latin typeface="黑体" panose="02010609060101010101" pitchFamily="49" charset="-122"/>
                <a:ea typeface="黑体" panose="02010609060101010101" pitchFamily="49" charset="-122"/>
              </a:rPr>
              <a:t>鳗鲡现代产业技术教育部工程研究中心</a:t>
            </a:r>
            <a:endParaRPr lang="zh-CN" altLang="en-US" sz="2000" b="1" dirty="0">
              <a:solidFill>
                <a:schemeClr val="bg1">
                  <a:lumMod val="50000"/>
                </a:schemeClr>
              </a:solidFill>
              <a:latin typeface="黑体" panose="02010609060101010101" pitchFamily="49" charset="-122"/>
              <a:ea typeface="黑体" panose="02010609060101010101" pitchFamily="49" charset="-122"/>
            </a:endParaRPr>
          </a:p>
        </p:txBody>
      </p:sp>
      <p:sp>
        <p:nvSpPr>
          <p:cNvPr id="6" name="灯片编号占位符 5"/>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57200" y="338328"/>
            <a:ext cx="8229600" cy="1074448"/>
          </a:xfrm>
        </p:spPr>
        <p:txBody>
          <a:bodyPr/>
          <a:lstStyle/>
          <a:p>
            <a:r>
              <a:rPr lang="zh-CN" altLang="en-US" b="1" dirty="0" smtClean="0">
                <a:solidFill>
                  <a:srgbClr val="FFFF00"/>
                </a:solidFill>
              </a:rPr>
              <a:t>中国：水产养殖大国</a:t>
            </a:r>
            <a:endParaRPr lang="zh-CN" altLang="en-US" b="1" dirty="0" smtClean="0">
              <a:solidFill>
                <a:srgbClr val="FFFF00"/>
              </a:solidFill>
            </a:endParaRPr>
          </a:p>
        </p:txBody>
      </p:sp>
      <p:graphicFrame>
        <p:nvGraphicFramePr>
          <p:cNvPr id="5" name="内容占位符 4"/>
          <p:cNvGraphicFramePr>
            <a:graphicFrameLocks noGrp="1"/>
          </p:cNvGraphicFramePr>
          <p:nvPr>
            <p:ph idx="1"/>
          </p:nvPr>
        </p:nvGraphicFramePr>
        <p:xfrm>
          <a:off x="539552" y="1772816"/>
          <a:ext cx="3628454" cy="3960440"/>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1565501" y="4540478"/>
            <a:ext cx="1872208" cy="368300"/>
          </a:xfrm>
          <a:prstGeom prst="rect">
            <a:avLst/>
          </a:prstGeom>
          <a:noFill/>
        </p:spPr>
        <p:txBody>
          <a:bodyPr wrap="square" rtlCol="0">
            <a:spAutoFit/>
          </a:bodyPr>
          <a:lstStyle/>
          <a:p>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6901</a:t>
            </a:r>
            <a:r>
              <a:rPr lang="zh-CN" altLang="en-US"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万吨，</a:t>
            </a:r>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70%</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7" name="TextBox 6"/>
          <p:cNvSpPr txBox="1"/>
          <p:nvPr/>
        </p:nvSpPr>
        <p:spPr>
          <a:xfrm>
            <a:off x="1061445" y="3667702"/>
            <a:ext cx="1440160" cy="368300"/>
          </a:xfrm>
          <a:prstGeom prst="rect">
            <a:avLst/>
          </a:prstGeom>
          <a:noFill/>
        </p:spPr>
        <p:txBody>
          <a:bodyPr wrap="square" rtlCol="0">
            <a:spAutoFit/>
          </a:bodyPr>
          <a:lstStyle/>
          <a:p>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2845</a:t>
            </a:r>
            <a:r>
              <a:rPr lang="zh-CN" altLang="en-US"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万吨</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graphicFrame>
        <p:nvGraphicFramePr>
          <p:cNvPr id="8" name="图表 7"/>
          <p:cNvGraphicFramePr/>
          <p:nvPr/>
        </p:nvGraphicFramePr>
        <p:xfrm>
          <a:off x="5076056" y="1988840"/>
          <a:ext cx="3816424" cy="3672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6337431" y="4614163"/>
            <a:ext cx="1777365" cy="368300"/>
          </a:xfrm>
          <a:prstGeom prst="rect">
            <a:avLst/>
          </a:prstGeom>
          <a:noFill/>
        </p:spPr>
        <p:txBody>
          <a:bodyPr wrap="square" rtlCol="0">
            <a:spAutoFit/>
          </a:bodyPr>
          <a:lstStyle/>
          <a:p>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5142</a:t>
            </a:r>
            <a:r>
              <a:rPr lang="zh-CN" altLang="en-US"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万吨，</a:t>
            </a:r>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75%</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10" name="TextBox 9"/>
          <p:cNvSpPr txBox="1"/>
          <p:nvPr/>
        </p:nvSpPr>
        <p:spPr>
          <a:xfrm>
            <a:off x="5759581" y="3528313"/>
            <a:ext cx="1511300" cy="645160"/>
          </a:xfrm>
          <a:prstGeom prst="rect">
            <a:avLst/>
          </a:prstGeom>
          <a:noFill/>
        </p:spPr>
        <p:txBody>
          <a:bodyPr wrap="square" rtlCol="0">
            <a:spAutoFit/>
          </a:bodyPr>
          <a:lstStyle/>
          <a:p>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1759</a:t>
            </a:r>
            <a:r>
              <a:rPr lang="zh-CN" altLang="en-US"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万吨，</a:t>
            </a:r>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25%</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11" name="TextBox 10"/>
          <p:cNvSpPr txBox="1"/>
          <p:nvPr/>
        </p:nvSpPr>
        <p:spPr>
          <a:xfrm>
            <a:off x="6960282" y="4061375"/>
            <a:ext cx="1296144" cy="368300"/>
          </a:xfrm>
          <a:prstGeom prst="rect">
            <a:avLst/>
          </a:prstGeom>
          <a:noFill/>
        </p:spPr>
        <p:txBody>
          <a:bodyPr wrap="square" rtlCol="0">
            <a:spAutoFit/>
          </a:bodyPr>
          <a:lstStyle/>
          <a:p>
            <a:pPr algn="ctr">
              <a:defRPr sz="1800" b="0" i="0" u="none" strike="noStrike" kern="1200" baseline="0">
                <a:solidFill>
                  <a:prstClr val="black"/>
                </a:solidFill>
                <a:latin typeface="+mn-lt"/>
                <a:ea typeface="+mn-ea"/>
                <a:cs typeface="+mn-cs"/>
              </a:defRPr>
            </a:pPr>
            <a:r>
              <a:rPr lang="zh-CN" altLang="en-US" b="1" dirty="0">
                <a:solidFill>
                  <a:prstClr val="black"/>
                </a:solidFill>
                <a:latin typeface="华文细黑" panose="02010600040101010101" pitchFamily="2" charset="-122"/>
                <a:ea typeface="华文细黑" panose="02010600040101010101" pitchFamily="2" charset="-122"/>
              </a:rPr>
              <a:t>养殖产量</a:t>
            </a:r>
            <a:endParaRPr lang="zh-CN" altLang="en-US" b="1" dirty="0">
              <a:solidFill>
                <a:prstClr val="black"/>
              </a:solidFill>
              <a:latin typeface="华文细黑" panose="02010600040101010101" pitchFamily="2" charset="-122"/>
              <a:ea typeface="华文细黑" panose="02010600040101010101" pitchFamily="2" charset="-122"/>
            </a:endParaRPr>
          </a:p>
        </p:txBody>
      </p:sp>
      <p:sp>
        <p:nvSpPr>
          <p:cNvPr id="12" name="TextBox 11"/>
          <p:cNvSpPr txBox="1"/>
          <p:nvPr/>
        </p:nvSpPr>
        <p:spPr>
          <a:xfrm>
            <a:off x="5688124" y="3212976"/>
            <a:ext cx="1296144" cy="368300"/>
          </a:xfrm>
          <a:prstGeom prst="rect">
            <a:avLst/>
          </a:prstGeom>
          <a:noFill/>
        </p:spPr>
        <p:txBody>
          <a:bodyPr wrap="square" rtlCol="0">
            <a:spAutoFit/>
          </a:bodyPr>
          <a:lstStyle/>
          <a:p>
            <a:pPr algn="ctr">
              <a:defRPr sz="1800" b="0" i="0" u="none" strike="noStrike" kern="1200" baseline="0">
                <a:solidFill>
                  <a:prstClr val="black"/>
                </a:solidFill>
                <a:latin typeface="+mn-lt"/>
                <a:ea typeface="+mn-ea"/>
                <a:cs typeface="+mn-cs"/>
              </a:defRPr>
            </a:pPr>
            <a:r>
              <a:rPr lang="zh-CN" altLang="en-US" b="1" dirty="0">
                <a:solidFill>
                  <a:prstClr val="black"/>
                </a:solidFill>
                <a:latin typeface="华文细黑" panose="02010600040101010101" pitchFamily="2" charset="-122"/>
                <a:ea typeface="华文细黑" panose="02010600040101010101" pitchFamily="2" charset="-122"/>
              </a:rPr>
              <a:t>捕捞产量</a:t>
            </a:r>
            <a:endParaRPr lang="zh-CN" altLang="en-US" b="1" dirty="0">
              <a:solidFill>
                <a:prstClr val="black"/>
              </a:solidFill>
              <a:latin typeface="华文细黑" panose="02010600040101010101" pitchFamily="2" charset="-122"/>
              <a:ea typeface="华文细黑" panose="02010600040101010101" pitchFamily="2" charset="-122"/>
            </a:endParaRPr>
          </a:p>
        </p:txBody>
      </p:sp>
      <p:sp>
        <p:nvSpPr>
          <p:cNvPr id="13" name="TextBox 12"/>
          <p:cNvSpPr txBox="1"/>
          <p:nvPr/>
        </p:nvSpPr>
        <p:spPr>
          <a:xfrm>
            <a:off x="5364088" y="6165304"/>
            <a:ext cx="3528392" cy="368300"/>
          </a:xfrm>
          <a:prstGeom prst="rect">
            <a:avLst/>
          </a:prstGeom>
          <a:noFill/>
        </p:spPr>
        <p:txBody>
          <a:bodyPr wrap="square" rtlCol="0">
            <a:spAutoFit/>
          </a:bodyPr>
          <a:lstStyle/>
          <a:p>
            <a:pPr>
              <a:defRPr sz="1800" b="0" i="0" u="none" strike="noStrike" kern="1200" baseline="0">
                <a:solidFill>
                  <a:prstClr val="black"/>
                </a:solidFill>
                <a:latin typeface="+mn-lt"/>
                <a:ea typeface="+mn-ea"/>
                <a:cs typeface="+mn-cs"/>
              </a:defRPr>
            </a:pPr>
            <a:r>
              <a:rPr lang="en-US" altLang="zh-CN"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a:t>
            </a:r>
            <a:r>
              <a:rPr lang="zh-CN" altLang="en-US"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来源：</a:t>
            </a:r>
            <a:r>
              <a:rPr lang="en-US" altLang="zh-CN"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2017</a:t>
            </a:r>
            <a:r>
              <a:rPr lang="zh-CN" altLang="en-US"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年</a:t>
            </a:r>
            <a:r>
              <a:rPr lang="en-US" altLang="zh-CN"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a:t>
            </a:r>
            <a:r>
              <a:rPr lang="zh-CN" altLang="en-US"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渔业年鉴</a:t>
            </a:r>
            <a:r>
              <a:rPr lang="en-US" altLang="zh-CN" b="1" dirty="0" smtClean="0">
                <a:solidFill>
                  <a:prstClr val="black"/>
                </a:solidFill>
                <a:latin typeface="华文细黑" panose="02010600040101010101" pitchFamily="2" charset="-122"/>
                <a:ea typeface="华文细黑" panose="02010600040101010101" pitchFamily="2" charset="-122"/>
                <a:cs typeface="Arial Unicode MS" panose="020B0604020202020204" pitchFamily="34" charset="-122"/>
              </a:rPr>
              <a:t>》】</a:t>
            </a:r>
            <a:endParaRPr lang="zh-CN" altLang="en-US" b="1" dirty="0">
              <a:solidFill>
                <a:prstClr val="black"/>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14" name="TextBox 13"/>
          <p:cNvSpPr txBox="1"/>
          <p:nvPr/>
        </p:nvSpPr>
        <p:spPr>
          <a:xfrm>
            <a:off x="827584" y="5517232"/>
            <a:ext cx="4032448" cy="922020"/>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50000"/>
              </a:lnSpc>
              <a:defRPr sz="1800" b="0" i="0" u="none" strike="noStrike" kern="1200" baseline="0">
                <a:solidFill>
                  <a:prstClr val="black"/>
                </a:solidFill>
                <a:latin typeface="+mn-lt"/>
                <a:ea typeface="+mn-ea"/>
                <a:cs typeface="+mn-cs"/>
              </a:defRPr>
            </a:pPr>
            <a:r>
              <a:rPr lang="en-US" altLang="zh-CN"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2017</a:t>
            </a:r>
            <a:r>
              <a:rPr lang="zh-CN" altLang="en-US"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年水产品出口</a:t>
            </a:r>
            <a:r>
              <a:rPr lang="en-US" altLang="zh-CN" b="1" dirty="0" smtClean="0">
                <a:ln w="11430">
                  <a:noFill/>
                </a:ln>
                <a:solidFill>
                  <a:srgbClr val="FF0000"/>
                </a:solidFill>
                <a:effectLst/>
                <a:latin typeface="华文细黑" panose="02010600040101010101" pitchFamily="2" charset="-122"/>
                <a:ea typeface="华文细黑" panose="02010600040101010101" pitchFamily="2" charset="-122"/>
                <a:cs typeface="Arial Unicode MS" panose="020B0604020202020204" pitchFamily="34" charset="-122"/>
              </a:rPr>
              <a:t>423.76</a:t>
            </a:r>
            <a:r>
              <a:rPr lang="zh-CN" altLang="en-US" b="1" dirty="0" smtClean="0">
                <a:ln w="11430">
                  <a:noFill/>
                </a:ln>
                <a:solidFill>
                  <a:srgbClr val="FF0000"/>
                </a:solidFill>
                <a:effectLst/>
                <a:latin typeface="华文细黑" panose="02010600040101010101" pitchFamily="2" charset="-122"/>
                <a:ea typeface="华文细黑" panose="02010600040101010101" pitchFamily="2" charset="-122"/>
                <a:cs typeface="Arial Unicode MS" panose="020B0604020202020204" pitchFamily="34" charset="-122"/>
              </a:rPr>
              <a:t>万吨</a:t>
            </a:r>
            <a:r>
              <a:rPr lang="zh-CN" altLang="en-US"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，出口额</a:t>
            </a:r>
            <a:r>
              <a:rPr lang="en-US" altLang="zh-CN"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207.38</a:t>
            </a:r>
            <a:r>
              <a:rPr lang="zh-CN" altLang="en-US"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亿美元，占农产品</a:t>
            </a:r>
            <a:r>
              <a:rPr lang="en-US" altLang="zh-CN"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30%</a:t>
            </a:r>
            <a:r>
              <a:rPr lang="zh-CN" altLang="en-US"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a:t>
            </a:r>
            <a:endParaRPr lang="zh-CN" altLang="en-US" b="1" dirty="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内容占位符 14"/>
          <p:cNvGraphicFramePr>
            <a:graphicFrameLocks noGrp="1"/>
          </p:cNvGraphicFramePr>
          <p:nvPr>
            <p:ph idx="1"/>
          </p:nvPr>
        </p:nvGraphicFramePr>
        <p:xfrm>
          <a:off x="-612576" y="2204864"/>
          <a:ext cx="7408862" cy="3849291"/>
        </p:xfrm>
        <a:graphic>
          <a:graphicData uri="http://schemas.openxmlformats.org/drawingml/2006/chart">
            <c:chart xmlns:c="http://schemas.openxmlformats.org/drawingml/2006/chart" xmlns:r="http://schemas.openxmlformats.org/officeDocument/2006/relationships" r:id="rId1"/>
          </a:graphicData>
        </a:graphic>
      </p:graphicFrame>
      <p:sp>
        <p:nvSpPr>
          <p:cNvPr id="3" name="标题 2"/>
          <p:cNvSpPr>
            <a:spLocks noGrp="1"/>
          </p:cNvSpPr>
          <p:nvPr>
            <p:ph type="title"/>
          </p:nvPr>
        </p:nvSpPr>
        <p:spPr/>
        <p:txBody>
          <a:bodyPr/>
          <a:lstStyle/>
          <a:p>
            <a:r>
              <a:rPr lang="zh-CN" altLang="en-US" b="1" dirty="0" smtClean="0">
                <a:solidFill>
                  <a:srgbClr val="FFFF00"/>
                </a:solidFill>
              </a:rPr>
              <a:t>水产养殖</a:t>
            </a:r>
            <a:r>
              <a:rPr lang="zh-CN" altLang="en-US" b="1" dirty="0">
                <a:solidFill>
                  <a:srgbClr val="FFFF00"/>
                </a:solidFill>
              </a:rPr>
              <a:t>病害</a:t>
            </a:r>
            <a:endParaRPr lang="zh-CN" altLang="en-US" b="1" dirty="0">
              <a:solidFill>
                <a:srgbClr val="FFFF00"/>
              </a:solidFill>
            </a:endParaRPr>
          </a:p>
        </p:txBody>
      </p:sp>
      <p:sp>
        <p:nvSpPr>
          <p:cNvPr id="9" name="TextBox 8"/>
          <p:cNvSpPr txBox="1"/>
          <p:nvPr/>
        </p:nvSpPr>
        <p:spPr>
          <a:xfrm>
            <a:off x="2807804" y="5034256"/>
            <a:ext cx="936104" cy="369332"/>
          </a:xfrm>
          <a:prstGeom prst="rect">
            <a:avLst/>
          </a:prstGeom>
          <a:noFill/>
        </p:spPr>
        <p:txBody>
          <a:bodyPr wrap="square" rtlCol="0">
            <a:spAutoFit/>
          </a:bodyPr>
          <a:lstStyle/>
          <a:p>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60%</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10" name="TextBox 9"/>
          <p:cNvSpPr txBox="1"/>
          <p:nvPr/>
        </p:nvSpPr>
        <p:spPr>
          <a:xfrm>
            <a:off x="3419872" y="3575512"/>
            <a:ext cx="1008112" cy="369332"/>
          </a:xfrm>
          <a:prstGeom prst="rect">
            <a:avLst/>
          </a:prstGeom>
          <a:noFill/>
        </p:spPr>
        <p:txBody>
          <a:bodyPr wrap="square" rtlCol="0">
            <a:spAutoFit/>
          </a:bodyPr>
          <a:lstStyle/>
          <a:p>
            <a:pPr algn="ctr"/>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25%</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11" name="TextBox 10"/>
          <p:cNvSpPr txBox="1"/>
          <p:nvPr/>
        </p:nvSpPr>
        <p:spPr>
          <a:xfrm>
            <a:off x="1979712" y="4458192"/>
            <a:ext cx="1296144" cy="369332"/>
          </a:xfrm>
          <a:prstGeom prst="rect">
            <a:avLst/>
          </a:prstGeom>
          <a:noFill/>
        </p:spPr>
        <p:txBody>
          <a:bodyPr wrap="square" rtlCol="0">
            <a:spAutoFit/>
          </a:bodyPr>
          <a:lstStyle/>
          <a:p>
            <a:pPr algn="ctr">
              <a:defRPr sz="1800" b="0" i="0" u="none" strike="noStrike" kern="1200" baseline="0">
                <a:solidFill>
                  <a:prstClr val="black"/>
                </a:solidFill>
                <a:latin typeface="+mn-lt"/>
                <a:ea typeface="+mn-ea"/>
                <a:cs typeface="+mn-cs"/>
              </a:defRPr>
            </a:pPr>
            <a:r>
              <a:rPr lang="zh-CN" altLang="en-US" b="1" dirty="0" smtClean="0">
                <a:solidFill>
                  <a:prstClr val="black"/>
                </a:solidFill>
                <a:latin typeface="华文细黑" panose="02010600040101010101" pitchFamily="2" charset="-122"/>
                <a:ea typeface="华文细黑" panose="02010600040101010101" pitchFamily="2" charset="-122"/>
              </a:rPr>
              <a:t>细菌</a:t>
            </a:r>
            <a:endParaRPr lang="zh-CN" altLang="en-US" b="1" dirty="0">
              <a:solidFill>
                <a:prstClr val="black"/>
              </a:solidFill>
              <a:latin typeface="华文细黑" panose="02010600040101010101" pitchFamily="2" charset="-122"/>
              <a:ea typeface="华文细黑" panose="02010600040101010101" pitchFamily="2" charset="-122"/>
            </a:endParaRPr>
          </a:p>
        </p:txBody>
      </p:sp>
      <p:sp>
        <p:nvSpPr>
          <p:cNvPr id="12" name="TextBox 11"/>
          <p:cNvSpPr txBox="1"/>
          <p:nvPr/>
        </p:nvSpPr>
        <p:spPr>
          <a:xfrm>
            <a:off x="3275856" y="3115970"/>
            <a:ext cx="1296144" cy="369332"/>
          </a:xfrm>
          <a:prstGeom prst="rect">
            <a:avLst/>
          </a:prstGeom>
          <a:noFill/>
        </p:spPr>
        <p:txBody>
          <a:bodyPr wrap="square" rtlCol="0">
            <a:spAutoFit/>
          </a:bodyPr>
          <a:lstStyle/>
          <a:p>
            <a:pPr algn="ctr">
              <a:defRPr sz="1800" b="0" i="0" u="none" strike="noStrike" kern="1200" baseline="0">
                <a:solidFill>
                  <a:prstClr val="black"/>
                </a:solidFill>
                <a:latin typeface="+mn-lt"/>
                <a:ea typeface="+mn-ea"/>
                <a:cs typeface="+mn-cs"/>
              </a:defRPr>
            </a:pPr>
            <a:r>
              <a:rPr lang="zh-CN" altLang="en-US" b="1" dirty="0" smtClean="0">
                <a:solidFill>
                  <a:prstClr val="black"/>
                </a:solidFill>
                <a:latin typeface="华文细黑" panose="02010600040101010101" pitchFamily="2" charset="-122"/>
                <a:ea typeface="华文细黑" panose="02010600040101010101" pitchFamily="2" charset="-122"/>
              </a:rPr>
              <a:t>寄生虫</a:t>
            </a:r>
            <a:endParaRPr lang="zh-CN" altLang="en-US" b="1" dirty="0">
              <a:solidFill>
                <a:prstClr val="black"/>
              </a:solidFill>
              <a:latin typeface="华文细黑" panose="02010600040101010101" pitchFamily="2" charset="-122"/>
              <a:ea typeface="华文细黑" panose="02010600040101010101" pitchFamily="2" charset="-122"/>
            </a:endParaRPr>
          </a:p>
        </p:txBody>
      </p:sp>
      <p:sp>
        <p:nvSpPr>
          <p:cNvPr id="17" name="TextBox 16"/>
          <p:cNvSpPr txBox="1"/>
          <p:nvPr/>
        </p:nvSpPr>
        <p:spPr>
          <a:xfrm>
            <a:off x="1835696" y="2824689"/>
            <a:ext cx="1296144" cy="369332"/>
          </a:xfrm>
          <a:prstGeom prst="rect">
            <a:avLst/>
          </a:prstGeom>
          <a:noFill/>
        </p:spPr>
        <p:txBody>
          <a:bodyPr wrap="square" rtlCol="0">
            <a:spAutoFit/>
          </a:bodyPr>
          <a:lstStyle/>
          <a:p>
            <a:pPr algn="ctr">
              <a:defRPr sz="1800" b="0" i="0" u="none" strike="noStrike" kern="1200" baseline="0">
                <a:solidFill>
                  <a:prstClr val="black"/>
                </a:solidFill>
                <a:latin typeface="+mn-lt"/>
                <a:ea typeface="+mn-ea"/>
                <a:cs typeface="+mn-cs"/>
              </a:defRPr>
            </a:pPr>
            <a:r>
              <a:rPr lang="zh-CN" altLang="en-US" b="1" dirty="0" smtClean="0">
                <a:solidFill>
                  <a:prstClr val="black"/>
                </a:solidFill>
                <a:latin typeface="华文细黑" panose="02010600040101010101" pitchFamily="2" charset="-122"/>
                <a:ea typeface="华文细黑" panose="02010600040101010101" pitchFamily="2" charset="-122"/>
              </a:rPr>
              <a:t>病毒</a:t>
            </a:r>
            <a:endParaRPr lang="zh-CN" altLang="en-US" b="1" dirty="0">
              <a:solidFill>
                <a:prstClr val="black"/>
              </a:solidFill>
              <a:latin typeface="华文细黑" panose="02010600040101010101" pitchFamily="2" charset="-122"/>
              <a:ea typeface="华文细黑" panose="02010600040101010101" pitchFamily="2" charset="-122"/>
            </a:endParaRPr>
          </a:p>
        </p:txBody>
      </p:sp>
      <p:sp>
        <p:nvSpPr>
          <p:cNvPr id="18" name="TextBox 17"/>
          <p:cNvSpPr txBox="1"/>
          <p:nvPr/>
        </p:nvSpPr>
        <p:spPr>
          <a:xfrm>
            <a:off x="2123728" y="3184272"/>
            <a:ext cx="1008112" cy="369332"/>
          </a:xfrm>
          <a:prstGeom prst="rect">
            <a:avLst/>
          </a:prstGeom>
          <a:noFill/>
        </p:spPr>
        <p:txBody>
          <a:bodyPr wrap="square" rtlCol="0">
            <a:spAutoFit/>
          </a:bodyPr>
          <a:lstStyle/>
          <a:p>
            <a:pPr algn="ctr"/>
            <a:r>
              <a:rPr lang="en-US" altLang="zh-CN" b="1" dirty="0" smtClean="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rPr>
              <a:t>15%</a:t>
            </a:r>
            <a:endParaRPr lang="zh-CN" altLang="en-US" b="1" dirty="0">
              <a:solidFill>
                <a:srgbClr val="FFFF00"/>
              </a:solidFill>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19" name="矩形 18"/>
          <p:cNvSpPr/>
          <p:nvPr/>
        </p:nvSpPr>
        <p:spPr>
          <a:xfrm>
            <a:off x="4773315" y="4827831"/>
            <a:ext cx="3831133" cy="1015663"/>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50000"/>
              </a:lnSpc>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病害损失的</a:t>
            </a:r>
            <a:r>
              <a:rPr lang="zh-CN" altLang="en-US" sz="2000" b="1" dirty="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养殖产量超过</a:t>
            </a:r>
            <a:r>
              <a:rPr lang="en-US" altLang="zh-CN" sz="2000" b="1" dirty="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30</a:t>
            </a:r>
            <a:r>
              <a:rPr lang="en-US" altLang="zh-CN"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a:t>
            </a: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a:t>
            </a:r>
            <a:endParaRPr lang="en-US" altLang="zh-CN" sz="2000" b="1" dirty="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endParaRPr>
          </a:p>
          <a:p>
            <a:pPr>
              <a:lnSpc>
                <a:spcPct val="150000"/>
              </a:lnSpc>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每年</a:t>
            </a:r>
            <a:r>
              <a:rPr lang="zh-CN" altLang="en-US" sz="2000" b="1" dirty="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病害造成</a:t>
            </a: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rPr>
              <a:t>损失平均几十亿。</a:t>
            </a:r>
            <a:endParaRPr lang="zh-CN" altLang="en-US" sz="2000" b="1" dirty="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83324" y="3434081"/>
            <a:ext cx="2609155" cy="2122805"/>
          </a:xfrm>
          <a:noFill/>
          <a:ln>
            <a:solidFill>
              <a:srgbClr val="C00000"/>
            </a:solid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lvl="0" algn="l">
              <a:lnSpc>
                <a:spcPct val="150000"/>
              </a:lnSpc>
              <a:buNone/>
            </a:pPr>
            <a:r>
              <a:rPr lang="zh-CN" altLang="en-US" sz="2000" b="1" dirty="0" smtClean="0">
                <a:ln w="11430">
                  <a:noFill/>
                </a:ln>
                <a:solidFill>
                  <a:srgbClr val="FF0000"/>
                </a:solidFill>
                <a:effectLst/>
                <a:latin typeface="华文细黑" panose="02010600040101010101" pitchFamily="2" charset="-122"/>
                <a:ea typeface="华文细黑" panose="02010600040101010101" pitchFamily="2" charset="-122"/>
                <a:cs typeface="Arial Unicode MS" panose="020B0604020202020204" pitchFamily="34" charset="-122"/>
                <a:sym typeface="+mn-ea"/>
              </a:rPr>
              <a:t>主要安全问题：</a:t>
            </a:r>
            <a:endPar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endParaRPr>
          </a:p>
          <a:p>
            <a:pPr marL="0" lvl="0" algn="l">
              <a:lnSpc>
                <a:spcPct val="150000"/>
              </a:lnSpc>
              <a:buNone/>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rPr>
              <a:t>农兽药残留超标、</a:t>
            </a:r>
            <a:endPar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endParaRPr>
          </a:p>
          <a:p>
            <a:pPr marL="0" lvl="0" algn="l">
              <a:lnSpc>
                <a:spcPct val="150000"/>
              </a:lnSpc>
              <a:buNone/>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rPr>
              <a:t>重金属超标、</a:t>
            </a:r>
            <a:endPar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endParaRPr>
          </a:p>
          <a:p>
            <a:pPr marL="0" lvl="0" algn="l">
              <a:lnSpc>
                <a:spcPct val="150000"/>
              </a:lnSpc>
              <a:buNone/>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rPr>
              <a:t>微生物污染等</a:t>
            </a:r>
            <a:endPar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endParaRPr>
          </a:p>
        </p:txBody>
      </p:sp>
      <p:sp>
        <p:nvSpPr>
          <p:cNvPr id="3" name="标题 2"/>
          <p:cNvSpPr>
            <a:spLocks noGrp="1"/>
          </p:cNvSpPr>
          <p:nvPr>
            <p:ph type="title"/>
          </p:nvPr>
        </p:nvSpPr>
        <p:spPr/>
        <p:txBody>
          <a:bodyPr>
            <a:normAutofit/>
          </a:bodyPr>
          <a:lstStyle/>
          <a:p>
            <a:r>
              <a:rPr lang="zh-CN" altLang="en-US" b="1" dirty="0" smtClean="0">
                <a:solidFill>
                  <a:srgbClr val="FFFF00"/>
                </a:solidFill>
                <a:sym typeface="Calibri" panose="020F0502020204030204" pitchFamily="34" charset="0"/>
              </a:rPr>
              <a:t>水产品</a:t>
            </a:r>
            <a:r>
              <a:rPr lang="zh-CN" altLang="en-US" b="1" dirty="0" smtClean="0">
                <a:solidFill>
                  <a:srgbClr val="FFFF00"/>
                </a:solidFill>
                <a:sym typeface="+mn-ea"/>
              </a:rPr>
              <a:t>安全形势</a:t>
            </a:r>
            <a:endParaRPr lang="zh-CN" altLang="en-US"/>
          </a:p>
        </p:txBody>
      </p:sp>
      <p:pic>
        <p:nvPicPr>
          <p:cNvPr id="8" name="图片 7" descr="WJ]M}_C0]5HJGXMO$NUO$$W"/>
          <p:cNvPicPr>
            <a:picLocks noChangeAspect="1"/>
          </p:cNvPicPr>
          <p:nvPr/>
        </p:nvPicPr>
        <p:blipFill>
          <a:blip r:embed="rId1"/>
          <a:stretch>
            <a:fillRect/>
          </a:stretch>
        </p:blipFill>
        <p:spPr>
          <a:xfrm>
            <a:off x="109855" y="2381250"/>
            <a:ext cx="5735955" cy="4229100"/>
          </a:xfrm>
          <a:prstGeom prst="rect">
            <a:avLst/>
          </a:prstGeom>
        </p:spPr>
      </p:pic>
      <p:sp>
        <p:nvSpPr>
          <p:cNvPr id="135" name=" 135"/>
          <p:cNvSpPr/>
          <p:nvPr/>
        </p:nvSpPr>
        <p:spPr>
          <a:xfrm rot="13620000">
            <a:off x="4237355" y="4681220"/>
            <a:ext cx="647700" cy="21590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6" name="文本框 5"/>
          <p:cNvSpPr txBox="1"/>
          <p:nvPr/>
        </p:nvSpPr>
        <p:spPr>
          <a:xfrm>
            <a:off x="4518660" y="5027930"/>
            <a:ext cx="1099820" cy="368300"/>
          </a:xfrm>
          <a:prstGeom prst="rect">
            <a:avLst/>
          </a:prstGeom>
          <a:noFill/>
        </p:spPr>
        <p:txBody>
          <a:bodyPr wrap="none" rtlCol="0">
            <a:spAutoFit/>
          </a:bodyPr>
          <a:lstStyle/>
          <a:p>
            <a:r>
              <a:rPr lang="zh-CN" altLang="en-US" b="1">
                <a:solidFill>
                  <a:srgbClr val="FF0000"/>
                </a:solidFill>
                <a:latin typeface="Times New Roman" panose="02020603050405020304" pitchFamily="18" charset="0"/>
                <a:cs typeface="Times New Roman" panose="02020603050405020304" pitchFamily="18" charset="0"/>
              </a:rPr>
              <a:t>低于</a:t>
            </a:r>
            <a:r>
              <a:rPr lang="en-US" altLang="zh-CN" b="1">
                <a:solidFill>
                  <a:srgbClr val="FF0000"/>
                </a:solidFill>
                <a:latin typeface="Times New Roman" panose="02020603050405020304" pitchFamily="18" charset="0"/>
                <a:cs typeface="Times New Roman" panose="02020603050405020304" pitchFamily="18" charset="0"/>
              </a:rPr>
              <a:t>96%</a:t>
            </a:r>
            <a:endParaRPr lang="en-US" altLang="zh-CN" b="1">
              <a:solidFill>
                <a:srgbClr val="FF0000"/>
              </a:solidFill>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2419876"/>
            <a:ext cx="8136904" cy="4464496"/>
          </a:xfrm>
        </p:spPr>
        <p:txBody>
          <a:bodyPr>
            <a:noAutofit/>
          </a:bodyPr>
          <a:lstStyle/>
          <a:p>
            <a:pPr>
              <a:lnSpc>
                <a:spcPct val="130000"/>
              </a:lnSpc>
              <a:spcBef>
                <a:spcPts val="600"/>
              </a:spcBef>
            </a:pPr>
            <a:r>
              <a:rPr lang="en-US" altLang="zh-CN" b="1" dirty="0">
                <a:latin typeface="Times New Roman" panose="02020603050405020304" pitchFamily="18" charset="0"/>
                <a:cs typeface="Times New Roman" panose="02020603050405020304" pitchFamily="18" charset="0"/>
              </a:rPr>
              <a:t>2002</a:t>
            </a:r>
            <a:r>
              <a:rPr lang="zh-CN" altLang="en-US" b="1" dirty="0">
                <a:latin typeface="Times New Roman" panose="02020603050405020304" pitchFamily="18" charset="0"/>
                <a:cs typeface="Times New Roman" panose="02020603050405020304" pitchFamily="18" charset="0"/>
              </a:rPr>
              <a:t>年</a:t>
            </a:r>
            <a:r>
              <a:rPr lang="en-US" altLang="zh-CN" b="1" dirty="0">
                <a:latin typeface="Times New Roman" panose="02020603050405020304" pitchFamily="18" charset="0"/>
                <a:cs typeface="Times New Roman" panose="02020603050405020304" pitchFamily="18" charset="0"/>
              </a:rPr>
              <a:t>1</a:t>
            </a:r>
            <a:r>
              <a:rPr lang="zh-CN" altLang="en-US" b="1" dirty="0">
                <a:latin typeface="Times New Roman" panose="02020603050405020304" pitchFamily="18" charset="0"/>
                <a:cs typeface="Times New Roman" panose="02020603050405020304" pitchFamily="18" charset="0"/>
              </a:rPr>
              <a:t>月</a:t>
            </a:r>
            <a:r>
              <a:rPr lang="en-US" altLang="zh-CN" b="1" dirty="0">
                <a:latin typeface="Times New Roman" panose="02020603050405020304" pitchFamily="18" charset="0"/>
                <a:cs typeface="Times New Roman" panose="02020603050405020304" pitchFamily="18" charset="0"/>
              </a:rPr>
              <a:t>30</a:t>
            </a:r>
            <a:r>
              <a:rPr lang="zh-CN" altLang="en-US" b="1" dirty="0" smtClean="0">
                <a:latin typeface="Times New Roman" panose="02020603050405020304" pitchFamily="18" charset="0"/>
                <a:cs typeface="Times New Roman" panose="02020603050405020304" pitchFamily="18" charset="0"/>
              </a:rPr>
              <a:t>日欧盟正式做出</a:t>
            </a:r>
            <a:r>
              <a:rPr lang="zh-CN" altLang="en-US" b="1" dirty="0" smtClean="0">
                <a:solidFill>
                  <a:srgbClr val="0000FF"/>
                </a:solidFill>
                <a:latin typeface="Times New Roman" panose="02020603050405020304" pitchFamily="18" charset="0"/>
                <a:cs typeface="Times New Roman" panose="02020603050405020304" pitchFamily="18" charset="0"/>
              </a:rPr>
              <a:t>禁止</a:t>
            </a:r>
            <a:r>
              <a:rPr lang="zh-CN" altLang="en-US" b="1" dirty="0">
                <a:solidFill>
                  <a:srgbClr val="0000FF"/>
                </a:solidFill>
                <a:latin typeface="Times New Roman" panose="02020603050405020304" pitchFamily="18" charset="0"/>
                <a:cs typeface="Times New Roman" panose="02020603050405020304" pitchFamily="18" charset="0"/>
              </a:rPr>
              <a:t>进口中国水产品</a:t>
            </a:r>
            <a:r>
              <a:rPr lang="zh-CN" altLang="en-US" b="1" dirty="0">
                <a:latin typeface="Times New Roman" panose="02020603050405020304" pitchFamily="18" charset="0"/>
                <a:cs typeface="Times New Roman" panose="02020603050405020304" pitchFamily="18" charset="0"/>
              </a:rPr>
              <a:t>的</a:t>
            </a:r>
            <a:r>
              <a:rPr lang="zh-CN" altLang="en-US" b="1" dirty="0" smtClean="0">
                <a:latin typeface="Times New Roman" panose="02020603050405020304" pitchFamily="18" charset="0"/>
                <a:cs typeface="Times New Roman" panose="02020603050405020304" pitchFamily="18" charset="0"/>
              </a:rPr>
              <a:t>决议。</a:t>
            </a:r>
            <a:endParaRPr lang="en-US" altLang="zh-CN" b="1" dirty="0" smtClean="0">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b="1" dirty="0" smtClean="0">
                <a:latin typeface="Times New Roman" panose="02020603050405020304" pitchFamily="18" charset="0"/>
                <a:cs typeface="Times New Roman" panose="02020603050405020304" pitchFamily="18" charset="0"/>
              </a:rPr>
              <a:t>以</a:t>
            </a:r>
            <a:r>
              <a:rPr lang="zh-CN" altLang="en-US" b="1" dirty="0">
                <a:solidFill>
                  <a:srgbClr val="FF0000"/>
                </a:solidFill>
                <a:latin typeface="Times New Roman" panose="02020603050405020304" pitchFamily="18" charset="0"/>
                <a:cs typeface="Times New Roman" panose="02020603050405020304" pitchFamily="18" charset="0"/>
              </a:rPr>
              <a:t>氯霉素</a:t>
            </a:r>
            <a:r>
              <a:rPr lang="zh-CN" altLang="en-US" b="1" dirty="0">
                <a:latin typeface="Times New Roman" panose="02020603050405020304" pitchFamily="18" charset="0"/>
                <a:cs typeface="Times New Roman" panose="02020603050405020304" pitchFamily="18" charset="0"/>
              </a:rPr>
              <a:t>为把柄对中国水产品出口设置的贸易壁垒</a:t>
            </a:r>
            <a:r>
              <a:rPr lang="zh-CN" altLang="en-US" b="1" dirty="0" smtClean="0">
                <a:latin typeface="Times New Roman" panose="02020603050405020304" pitchFamily="18" charset="0"/>
                <a:cs typeface="Times New Roman" panose="02020603050405020304" pitchFamily="18" charset="0"/>
              </a:rPr>
              <a:t>，给</a:t>
            </a:r>
            <a:r>
              <a:rPr lang="zh-CN" altLang="en-US" b="1" dirty="0">
                <a:latin typeface="Times New Roman" panose="02020603050405020304" pitchFamily="18" charset="0"/>
                <a:cs typeface="Times New Roman" panose="02020603050405020304" pitchFamily="18" charset="0"/>
              </a:rPr>
              <a:t>我国带来了巨大的损失</a:t>
            </a:r>
            <a:r>
              <a:rPr lang="zh-CN" altLang="en-US" b="1" dirty="0" smtClean="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lvl="2">
              <a:lnSpc>
                <a:spcPct val="130000"/>
              </a:lnSpc>
              <a:buFont typeface="Wingdings" panose="05000000000000000000" pitchFamily="2" charset="2"/>
              <a:buChar char="Ø"/>
            </a:pPr>
            <a:r>
              <a:rPr lang="zh-CN" altLang="en-US" sz="2200" b="1" dirty="0">
                <a:latin typeface="Times New Roman" panose="02020603050405020304" pitchFamily="18" charset="0"/>
                <a:cs typeface="Times New Roman" panose="02020603050405020304" pitchFamily="18" charset="0"/>
              </a:rPr>
              <a:t>近</a:t>
            </a:r>
            <a:r>
              <a:rPr lang="en-US" altLang="zh-CN" sz="2200" b="1" dirty="0">
                <a:latin typeface="Times New Roman" panose="02020603050405020304" pitchFamily="18" charset="0"/>
                <a:cs typeface="Times New Roman" panose="02020603050405020304" pitchFamily="18" charset="0"/>
              </a:rPr>
              <a:t>5</a:t>
            </a:r>
            <a:r>
              <a:rPr lang="zh-CN" altLang="en-US" sz="2200" b="1" dirty="0">
                <a:latin typeface="Times New Roman" panose="02020603050405020304" pitchFamily="18" charset="0"/>
                <a:cs typeface="Times New Roman" panose="02020603050405020304" pitchFamily="18" charset="0"/>
              </a:rPr>
              <a:t>万劳动力</a:t>
            </a:r>
            <a:r>
              <a:rPr lang="zh-CN" altLang="en-US" sz="2200" b="1" dirty="0" smtClean="0">
                <a:latin typeface="Times New Roman" panose="02020603050405020304" pitchFamily="18" charset="0"/>
                <a:cs typeface="Times New Roman" panose="02020603050405020304" pitchFamily="18" charset="0"/>
              </a:rPr>
              <a:t>下岗；</a:t>
            </a:r>
            <a:endParaRPr lang="zh-CN" altLang="en-US" sz="2200" b="1" dirty="0">
              <a:latin typeface="Times New Roman" panose="02020603050405020304" pitchFamily="18" charset="0"/>
              <a:cs typeface="Times New Roman" panose="02020603050405020304" pitchFamily="18" charset="0"/>
            </a:endParaRPr>
          </a:p>
          <a:p>
            <a:pPr lvl="2">
              <a:lnSpc>
                <a:spcPct val="130000"/>
              </a:lnSpc>
              <a:buFont typeface="Wingdings" panose="05000000000000000000" pitchFamily="2" charset="2"/>
              <a:buChar char="Ø"/>
            </a:pPr>
            <a:r>
              <a:rPr lang="en-US" altLang="zh-CN" sz="2200" b="1" dirty="0">
                <a:latin typeface="Times New Roman" panose="02020603050405020304" pitchFamily="18" charset="0"/>
                <a:cs typeface="Times New Roman" panose="02020603050405020304" pitchFamily="18" charset="0"/>
              </a:rPr>
              <a:t>10</a:t>
            </a:r>
            <a:r>
              <a:rPr lang="zh-CN" altLang="en-US" sz="2200" b="1" dirty="0">
                <a:latin typeface="Times New Roman" panose="02020603050405020304" pitchFamily="18" charset="0"/>
                <a:cs typeface="Times New Roman" panose="02020603050405020304" pitchFamily="18" charset="0"/>
              </a:rPr>
              <a:t>多万农户因企业无法履行收购合同而水产品被</a:t>
            </a:r>
            <a:r>
              <a:rPr lang="zh-CN" altLang="en-US" sz="2200" b="1" dirty="0" smtClean="0">
                <a:latin typeface="Times New Roman" panose="02020603050405020304" pitchFamily="18" charset="0"/>
                <a:cs typeface="Times New Roman" panose="02020603050405020304" pitchFamily="18" charset="0"/>
              </a:rPr>
              <a:t>滞留；</a:t>
            </a:r>
            <a:endParaRPr lang="zh-CN" altLang="en-US" sz="2200" b="1" dirty="0">
              <a:latin typeface="Times New Roman" panose="02020603050405020304" pitchFamily="18" charset="0"/>
              <a:cs typeface="Times New Roman" panose="02020603050405020304" pitchFamily="18" charset="0"/>
            </a:endParaRPr>
          </a:p>
          <a:p>
            <a:pPr lvl="2">
              <a:lnSpc>
                <a:spcPct val="130000"/>
              </a:lnSpc>
              <a:buFont typeface="Wingdings" panose="05000000000000000000" pitchFamily="2" charset="2"/>
              <a:buChar char="Ø"/>
            </a:pPr>
            <a:r>
              <a:rPr lang="en-US" altLang="zh-CN" sz="2200" b="1" dirty="0">
                <a:latin typeface="Times New Roman" panose="02020603050405020304" pitchFamily="18" charset="0"/>
                <a:cs typeface="Times New Roman" panose="02020603050405020304" pitchFamily="18" charset="0"/>
              </a:rPr>
              <a:t>94</a:t>
            </a:r>
            <a:r>
              <a:rPr lang="zh-CN" altLang="en-US" sz="2200" b="1" dirty="0">
                <a:latin typeface="Times New Roman" panose="02020603050405020304" pitchFamily="18" charset="0"/>
                <a:cs typeface="Times New Roman" panose="02020603050405020304" pitchFamily="18" charset="0"/>
              </a:rPr>
              <a:t>家对欧盟出口水产品的企业损失达</a:t>
            </a:r>
            <a:r>
              <a:rPr lang="en-US" altLang="zh-CN" sz="2200" b="1" dirty="0">
                <a:latin typeface="Times New Roman" panose="02020603050405020304" pitchFamily="18" charset="0"/>
                <a:cs typeface="Times New Roman" panose="02020603050405020304" pitchFamily="18" charset="0"/>
              </a:rPr>
              <a:t>6.23</a:t>
            </a:r>
            <a:r>
              <a:rPr lang="zh-CN" altLang="en-US" sz="2200" b="1" dirty="0">
                <a:latin typeface="Times New Roman" panose="02020603050405020304" pitchFamily="18" charset="0"/>
                <a:cs typeface="Times New Roman" panose="02020603050405020304" pitchFamily="18" charset="0"/>
              </a:rPr>
              <a:t>亿</a:t>
            </a:r>
            <a:r>
              <a:rPr lang="zh-CN" altLang="en-US" sz="2200" b="1" dirty="0" smtClean="0">
                <a:latin typeface="Times New Roman" panose="02020603050405020304" pitchFamily="18" charset="0"/>
                <a:cs typeface="Times New Roman" panose="02020603050405020304" pitchFamily="18" charset="0"/>
              </a:rPr>
              <a:t>美元；</a:t>
            </a:r>
            <a:endParaRPr lang="zh-CN" altLang="en-US" sz="2200" b="1" dirty="0">
              <a:latin typeface="Times New Roman" panose="02020603050405020304" pitchFamily="18" charset="0"/>
              <a:cs typeface="Times New Roman" panose="02020603050405020304" pitchFamily="18" charset="0"/>
            </a:endParaRPr>
          </a:p>
          <a:p>
            <a:pPr lvl="2">
              <a:lnSpc>
                <a:spcPct val="130000"/>
              </a:lnSpc>
              <a:buFont typeface="Wingdings" panose="05000000000000000000" pitchFamily="2" charset="2"/>
              <a:buChar char="Ø"/>
            </a:pPr>
            <a:r>
              <a:rPr lang="zh-CN" altLang="en-US" sz="2200" b="1" dirty="0">
                <a:latin typeface="Times New Roman" panose="02020603050405020304" pitchFamily="18" charset="0"/>
                <a:cs typeface="Times New Roman" panose="02020603050405020304" pitchFamily="18" charset="0"/>
              </a:rPr>
              <a:t>间接损失难已</a:t>
            </a:r>
            <a:r>
              <a:rPr lang="zh-CN" altLang="en-US" sz="2200" b="1" dirty="0" smtClean="0">
                <a:latin typeface="Times New Roman" panose="02020603050405020304" pitchFamily="18" charset="0"/>
                <a:cs typeface="Times New Roman" panose="02020603050405020304" pitchFamily="18" charset="0"/>
              </a:rPr>
              <a:t>估计。</a:t>
            </a:r>
            <a:endParaRPr lang="en-US" altLang="zh-CN" sz="2200" b="1" dirty="0" smtClean="0">
              <a:latin typeface="Times New Roman" panose="02020603050405020304" pitchFamily="18" charset="0"/>
              <a:cs typeface="Times New Roman" panose="02020603050405020304" pitchFamily="18" charset="0"/>
            </a:endParaRPr>
          </a:p>
          <a:p>
            <a:pPr marL="302260" lvl="1" indent="0">
              <a:lnSpc>
                <a:spcPct val="130000"/>
              </a:lnSpc>
              <a:buNone/>
            </a:pPr>
            <a:r>
              <a:rPr lang="zh-CN" altLang="en-US" b="1" dirty="0" smtClean="0">
                <a:latin typeface="Times New Roman" panose="02020603050405020304" pitchFamily="18" charset="0"/>
                <a:cs typeface="Times New Roman" panose="02020603050405020304" pitchFamily="18" charset="0"/>
              </a:rPr>
              <a:t>                                                                </a:t>
            </a:r>
            <a:r>
              <a:rPr lang="en-US" altLang="zh-CN" b="1" dirty="0" smtClean="0">
                <a:latin typeface="Times New Roman" panose="02020603050405020304" pitchFamily="18" charset="0"/>
                <a:cs typeface="Times New Roman" panose="02020603050405020304" pitchFamily="18" charset="0"/>
              </a:rPr>
              <a:t>------</a:t>
            </a:r>
            <a:r>
              <a:rPr lang="zh-CN" altLang="en-US" b="1" dirty="0" smtClean="0">
                <a:latin typeface="Times New Roman" panose="02020603050405020304" pitchFamily="18" charset="0"/>
                <a:cs typeface="Times New Roman" panose="02020603050405020304" pitchFamily="18" charset="0"/>
              </a:rPr>
              <a:t>人民</a:t>
            </a:r>
            <a:r>
              <a:rPr lang="zh-CN" altLang="en-US" b="1" dirty="0">
                <a:latin typeface="Times New Roman" panose="02020603050405020304" pitchFamily="18" charset="0"/>
                <a:cs typeface="Times New Roman" panose="02020603050405020304" pitchFamily="18" charset="0"/>
              </a:rPr>
              <a:t>网</a:t>
            </a:r>
            <a:r>
              <a:rPr lang="en-US" altLang="zh-CN" b="1" dirty="0">
                <a:latin typeface="Times New Roman" panose="02020603050405020304" pitchFamily="18" charset="0"/>
                <a:cs typeface="Times New Roman" panose="02020603050405020304" pitchFamily="18" charset="0"/>
              </a:rPr>
              <a:t>《</a:t>
            </a:r>
            <a:r>
              <a:rPr lang="zh-CN" altLang="en-US" b="1" dirty="0">
                <a:latin typeface="Times New Roman" panose="02020603050405020304" pitchFamily="18" charset="0"/>
                <a:cs typeface="Times New Roman" panose="02020603050405020304" pitchFamily="18" charset="0"/>
              </a:rPr>
              <a:t>新安全</a:t>
            </a:r>
            <a:r>
              <a:rPr lang="en-US" altLang="zh-CN" b="1" dirty="0" smtClean="0">
                <a:latin typeface="Times New Roman" panose="02020603050405020304" pitchFamily="18" charset="0"/>
                <a:cs typeface="Times New Roman" panose="02020603050405020304" pitchFamily="18" charset="0"/>
              </a:rPr>
              <a:t>》</a:t>
            </a:r>
            <a:endParaRPr lang="zh-CN" altLang="en-US" b="1" dirty="0">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p:txBody>
          <a:bodyPr>
            <a:normAutofit/>
          </a:bodyPr>
          <a:lstStyle/>
          <a:p>
            <a:r>
              <a:rPr lang="zh-CN" altLang="en-US" sz="3600" b="1" dirty="0" smtClean="0">
                <a:solidFill>
                  <a:srgbClr val="FFFF00"/>
                </a:solidFill>
              </a:rPr>
              <a:t>水产品药残事件：</a:t>
            </a:r>
            <a:r>
              <a:rPr lang="zh-CN" altLang="en-US" sz="3600" b="1" dirty="0">
                <a:solidFill>
                  <a:srgbClr val="FFFF00"/>
                </a:solidFill>
              </a:rPr>
              <a:t>冻虾仁氯霉素</a:t>
            </a:r>
            <a:r>
              <a:rPr lang="zh-CN" altLang="en-US" sz="3600" b="1" dirty="0" smtClean="0">
                <a:solidFill>
                  <a:srgbClr val="FFFF00"/>
                </a:solidFill>
              </a:rPr>
              <a:t>事件</a:t>
            </a:r>
            <a:endParaRPr lang="zh-CN" altLang="en-US" sz="3600" b="1" dirty="0">
              <a:solidFill>
                <a:srgbClr val="FFFF00"/>
              </a:solidFill>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72067" y="2420888"/>
            <a:ext cx="7408333" cy="3450696"/>
          </a:xfrm>
        </p:spPr>
        <p:txBody>
          <a:bodyPr/>
          <a:lstStyle/>
          <a:p>
            <a:pPr>
              <a:lnSpc>
                <a:spcPts val="3500"/>
              </a:lnSpc>
              <a:buFont typeface="Wingdings" panose="05000000000000000000" pitchFamily="2" charset="2"/>
              <a:buChar char="p"/>
            </a:pPr>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rPr>
              <a:t>  </a:t>
            </a:r>
            <a:r>
              <a:rPr lang="zh-CN" altLang="en-US" sz="2800" b="1" dirty="0" smtClean="0">
                <a:solidFill>
                  <a:srgbClr val="0000FF"/>
                </a:solidFill>
                <a:latin typeface="Times New Roman" panose="02020603050405020304" pitchFamily="18" charset="0"/>
                <a:ea typeface="华文细黑" panose="02010600040101010101" pitchFamily="2" charset="-122"/>
                <a:cs typeface="Times New Roman" panose="02020603050405020304" pitchFamily="18" charset="0"/>
              </a:rPr>
              <a:t>多宝鱼事件</a:t>
            </a:r>
            <a:endParaRPr lang="en-US" altLang="zh-CN" sz="2800" b="1" dirty="0" smtClean="0">
              <a:solidFill>
                <a:srgbClr val="0000FF"/>
              </a:solidFill>
              <a:latin typeface="Times New Roman" panose="02020603050405020304" pitchFamily="18" charset="0"/>
              <a:ea typeface="华文细黑" panose="02010600040101010101" pitchFamily="2" charset="-122"/>
              <a:cs typeface="Times New Roman" panose="02020603050405020304" pitchFamily="18" charset="0"/>
            </a:endParaRPr>
          </a:p>
          <a:p>
            <a:pPr lvl="1">
              <a:lnSpc>
                <a:spcPts val="3500"/>
              </a:lnSpc>
              <a:buFont typeface="Wingdings" panose="05000000000000000000" pitchFamily="2" charset="2"/>
              <a:buChar char="Ø"/>
            </a:pPr>
            <a:r>
              <a:rPr lang="en-US" altLang="zh-CN" sz="2400" dirty="0" smtClean="0">
                <a:latin typeface="Times New Roman" panose="02020603050405020304" pitchFamily="18" charset="0"/>
                <a:cs typeface="Times New Roman" panose="02020603050405020304" pitchFamily="18" charset="0"/>
              </a:rPr>
              <a:t>2006</a:t>
            </a:r>
            <a:r>
              <a:rPr lang="zh-CN" altLang="en-US" sz="2400" dirty="0" smtClean="0">
                <a:latin typeface="Times New Roman" panose="02020603050405020304" pitchFamily="18" charset="0"/>
                <a:cs typeface="Times New Roman" panose="02020603050405020304" pitchFamily="18" charset="0"/>
              </a:rPr>
              <a:t>年，上海市食药监局对</a:t>
            </a:r>
            <a:r>
              <a:rPr lang="en-US" altLang="zh-CN" sz="2400" dirty="0" smtClean="0">
                <a:latin typeface="Times New Roman" panose="02020603050405020304" pitchFamily="18" charset="0"/>
                <a:cs typeface="Times New Roman" panose="02020603050405020304" pitchFamily="18" charset="0"/>
              </a:rPr>
              <a:t>30</a:t>
            </a:r>
            <a:r>
              <a:rPr lang="zh-CN" altLang="en-US" sz="2400" dirty="0" smtClean="0">
                <a:latin typeface="Times New Roman" panose="02020603050405020304" pitchFamily="18" charset="0"/>
                <a:cs typeface="Times New Roman" panose="02020603050405020304" pitchFamily="18" charset="0"/>
              </a:rPr>
              <a:t>件大菱鲆抽检，全部检出</a:t>
            </a:r>
            <a:r>
              <a:rPr lang="zh-CN" altLang="en-US" sz="2400" b="1" dirty="0" smtClean="0">
                <a:solidFill>
                  <a:srgbClr val="0000FF"/>
                </a:solidFill>
                <a:latin typeface="Times New Roman" panose="02020603050405020304" pitchFamily="18" charset="0"/>
                <a:cs typeface="Times New Roman" panose="02020603050405020304" pitchFamily="18" charset="0"/>
              </a:rPr>
              <a:t>呋喃唑酮</a:t>
            </a:r>
            <a:r>
              <a:rPr lang="zh-CN" altLang="en-US" sz="2400" dirty="0" smtClean="0">
                <a:latin typeface="Times New Roman" panose="02020603050405020304" pitchFamily="18" charset="0"/>
                <a:cs typeface="Times New Roman" panose="02020603050405020304" pitchFamily="18" charset="0"/>
              </a:rPr>
              <a:t>，同时部分样品还检出</a:t>
            </a:r>
            <a:r>
              <a:rPr lang="zh-CN" altLang="en-US" sz="2400" b="1" dirty="0" smtClean="0">
                <a:solidFill>
                  <a:srgbClr val="0000FF"/>
                </a:solidFill>
                <a:latin typeface="Times New Roman" panose="02020603050405020304" pitchFamily="18" charset="0"/>
                <a:cs typeface="Times New Roman" panose="02020603050405020304" pitchFamily="18" charset="0"/>
              </a:rPr>
              <a:t>环丙沙星、氯霉素、孔雀石绿</a:t>
            </a:r>
            <a:r>
              <a:rPr lang="zh-CN" altLang="en-US" sz="2400" dirty="0" smtClean="0">
                <a:latin typeface="Times New Roman" panose="02020603050405020304" pitchFamily="18" charset="0"/>
                <a:cs typeface="Times New Roman" panose="02020603050405020304" pitchFamily="18" charset="0"/>
              </a:rPr>
              <a:t>等禁用药物。</a:t>
            </a:r>
            <a:endParaRPr lang="en-US" altLang="zh-CN" sz="2400" dirty="0" smtClean="0">
              <a:latin typeface="Times New Roman" panose="02020603050405020304" pitchFamily="18" charset="0"/>
              <a:cs typeface="Times New Roman" panose="02020603050405020304" pitchFamily="18" charset="0"/>
            </a:endParaRPr>
          </a:p>
          <a:p>
            <a:pPr lvl="1">
              <a:lnSpc>
                <a:spcPts val="3500"/>
              </a:lnSpc>
              <a:buFont typeface="Wingdings" panose="05000000000000000000" pitchFamily="2" charset="2"/>
              <a:buChar char="Ø"/>
            </a:pPr>
            <a:r>
              <a:rPr lang="zh-CN" altLang="en-US" sz="2400" dirty="0">
                <a:latin typeface="Times New Roman" panose="02020603050405020304" pitchFamily="18" charset="0"/>
                <a:cs typeface="Times New Roman" panose="02020603050405020304" pitchFamily="18" charset="0"/>
              </a:rPr>
              <a:t>事发</a:t>
            </a:r>
            <a:r>
              <a:rPr lang="zh-CN" altLang="en-US" sz="2400" dirty="0" smtClean="0">
                <a:latin typeface="Times New Roman" panose="02020603050405020304" pitchFamily="18" charset="0"/>
                <a:cs typeface="Times New Roman" panose="02020603050405020304" pitchFamily="18" charset="0"/>
              </a:rPr>
              <a:t>后给国内</a:t>
            </a:r>
            <a:r>
              <a:rPr lang="zh-CN" altLang="en-US" sz="2400" b="1" dirty="0" smtClean="0">
                <a:solidFill>
                  <a:srgbClr val="0000FF"/>
                </a:solidFill>
                <a:latin typeface="Times New Roman" panose="02020603050405020304" pitchFamily="18" charset="0"/>
                <a:cs typeface="Times New Roman" panose="02020603050405020304" pitchFamily="18" charset="0"/>
              </a:rPr>
              <a:t>多宝鱼养殖产业</a:t>
            </a:r>
            <a:r>
              <a:rPr lang="zh-CN" altLang="en-US" sz="2400" dirty="0" smtClean="0">
                <a:latin typeface="Times New Roman" panose="02020603050405020304" pitchFamily="18" charset="0"/>
                <a:cs typeface="Times New Roman" panose="02020603050405020304" pitchFamily="18" charset="0"/>
              </a:rPr>
              <a:t>带来的几近毁灭性的打击。</a:t>
            </a:r>
            <a:endParaRPr lang="en-US" altLang="zh-CN" sz="2400" dirty="0" smtClean="0">
              <a:latin typeface="Times New Roman" panose="02020603050405020304" pitchFamily="18" charset="0"/>
              <a:cs typeface="Times New Roman" panose="02020603050405020304" pitchFamily="18" charset="0"/>
            </a:endParaRPr>
          </a:p>
          <a:p>
            <a:pPr>
              <a:lnSpc>
                <a:spcPts val="3500"/>
              </a:lnSpc>
            </a:pPr>
            <a:endParaRPr lang="en-US" altLang="zh-CN" dirty="0">
              <a:latin typeface="Times New Roman" panose="02020603050405020304" pitchFamily="18" charset="0"/>
              <a:cs typeface="Times New Roman" panose="02020603050405020304" pitchFamily="18" charset="0"/>
            </a:endParaRPr>
          </a:p>
          <a:p>
            <a:pPr>
              <a:lnSpc>
                <a:spcPts val="3500"/>
              </a:lnSpc>
            </a:pPr>
            <a:endParaRPr lang="zh-CN" altLang="en-US" dirty="0">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p:txBody>
          <a:bodyPr/>
          <a:lstStyle/>
          <a:p>
            <a:r>
              <a:rPr lang="zh-CN" altLang="en-US" b="1" dirty="0">
                <a:solidFill>
                  <a:srgbClr val="FFFF00"/>
                </a:solidFill>
              </a:rPr>
              <a:t>水产品药残</a:t>
            </a:r>
            <a:r>
              <a:rPr lang="zh-CN" altLang="en-US" b="1" dirty="0" smtClean="0">
                <a:solidFill>
                  <a:srgbClr val="FFFF00"/>
                </a:solidFill>
              </a:rPr>
              <a:t>事件</a:t>
            </a:r>
            <a:endParaRPr lang="zh-CN" altLang="en-US" dirty="0">
              <a:solidFill>
                <a:srgbClr val="FFFF00"/>
              </a:solidFill>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b="1" dirty="0">
                <a:solidFill>
                  <a:srgbClr val="FFFF00"/>
                </a:solidFill>
              </a:rPr>
              <a:t>水产品药残事件</a:t>
            </a:r>
            <a:endParaRPr lang="zh-CN" altLang="en-US" dirty="0">
              <a:solidFill>
                <a:srgbClr val="FFFF00"/>
              </a:solidFill>
            </a:endParaRPr>
          </a:p>
        </p:txBody>
      </p:sp>
      <p:pic>
        <p:nvPicPr>
          <p:cNvPr id="1027"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79679" y="2141805"/>
            <a:ext cx="6984775" cy="4561717"/>
          </a:xfrm>
          <a:prstGeom prst="rect">
            <a:avLst/>
          </a:prstGeom>
          <a:noFill/>
          <a:ln w="9525">
            <a:solidFill>
              <a:schemeClr val="tx1"/>
            </a:solidFill>
            <a:miter lim="800000"/>
            <a:headEnd/>
            <a:tailEnd/>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chemeClr val="accent1"/>
                </a:solidFill>
              </a14:hiddenFill>
            </a:ext>
          </a:extLst>
        </p:spPr>
      </p:pic>
      <p:sp>
        <p:nvSpPr>
          <p:cNvPr id="219" name=" 219"/>
          <p:cNvSpPr/>
          <p:nvPr/>
        </p:nvSpPr>
        <p:spPr>
          <a:xfrm>
            <a:off x="3563620" y="4808855"/>
            <a:ext cx="1296670" cy="75565"/>
          </a:xfrm>
          <a:prstGeom prst="roundRect">
            <a:avLst>
              <a:gd name="adj" fmla="val 5000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 name=" 219"/>
          <p:cNvSpPr/>
          <p:nvPr/>
        </p:nvSpPr>
        <p:spPr>
          <a:xfrm>
            <a:off x="1546860" y="5090160"/>
            <a:ext cx="1296670" cy="75565"/>
          </a:xfrm>
          <a:prstGeom prst="roundRect">
            <a:avLst>
              <a:gd name="adj" fmla="val 5000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a:p>
        </p:txBody>
      </p:sp>
      <p:pic>
        <p:nvPicPr>
          <p:cNvPr id="2051"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56378" y="260648"/>
            <a:ext cx="6087227" cy="6336704"/>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Lst>
        </p:spPr>
      </p:pic>
      <p:sp>
        <p:nvSpPr>
          <p:cNvPr id="5" name=" 219"/>
          <p:cNvSpPr/>
          <p:nvPr/>
        </p:nvSpPr>
        <p:spPr>
          <a:xfrm>
            <a:off x="4157345" y="4001770"/>
            <a:ext cx="1296670" cy="75565"/>
          </a:xfrm>
          <a:prstGeom prst="roundRect">
            <a:avLst>
              <a:gd name="adj" fmla="val 5000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a:p>
        </p:txBody>
      </p:sp>
      <p:pic>
        <p:nvPicPr>
          <p:cNvPr id="4" name="图片 3"/>
          <p:cNvPicPr/>
          <p:nvPr/>
        </p:nvPicPr>
        <p:blipFill>
          <a:blip r:embed="rId1" cstate="print"/>
          <a:stretch>
            <a:fillRect/>
          </a:stretch>
        </p:blipFill>
        <p:spPr>
          <a:xfrm>
            <a:off x="256327" y="260648"/>
            <a:ext cx="5760640" cy="6408712"/>
          </a:xfrm>
          <a:prstGeom prst="rect">
            <a:avLst/>
          </a:prstGeom>
          <a:ln>
            <a:solidFill>
              <a:srgbClr val="0000FF"/>
            </a:solidFill>
          </a:ln>
        </p:spPr>
      </p:pic>
      <p:sp>
        <p:nvSpPr>
          <p:cNvPr id="5" name=" 219"/>
          <p:cNvSpPr/>
          <p:nvPr/>
        </p:nvSpPr>
        <p:spPr>
          <a:xfrm>
            <a:off x="2348230" y="2768600"/>
            <a:ext cx="1296670" cy="75565"/>
          </a:xfrm>
          <a:prstGeom prst="roundRect">
            <a:avLst>
              <a:gd name="adj" fmla="val 50000"/>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0" name="矩形 99"/>
          <p:cNvSpPr/>
          <p:nvPr/>
        </p:nvSpPr>
        <p:spPr>
          <a:xfrm>
            <a:off x="6391910" y="2768918"/>
            <a:ext cx="2500630" cy="3322955"/>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l">
              <a:lnSpc>
                <a:spcPct val="150000"/>
              </a:lnSpc>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rPr>
              <a:t>2011-2016年全国共发生7505起水产品质量安全事件，位居全部食品大类的第三位，成为发生质量安全事件最多的食品类之一。</a:t>
            </a:r>
            <a:endPar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latin typeface="华文细黑" panose="02010600040101010101" pitchFamily="2" charset="-122"/>
              <a:ea typeface="华文细黑" panose="02010600040101010101" pitchFamily="2" charset="-122"/>
              <a:cs typeface="Arial Unicode MS" panose="020B0604020202020204" pitchFamily="34" charset="-122"/>
              <a:sym typeface="+mn-ea"/>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txBox="1"/>
          <p:nvPr/>
        </p:nvSpPr>
        <p:spPr>
          <a:xfrm>
            <a:off x="251460" y="1340485"/>
            <a:ext cx="8435340" cy="488188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a:lstStyle>
          <a:p>
            <a:pPr>
              <a:spcBef>
                <a:spcPts val="1200"/>
              </a:spcBef>
              <a:buFont typeface="Wingdings" panose="05000000000000000000" pitchFamily="2" charset="2"/>
              <a:buChar char="p"/>
            </a:pPr>
            <a:r>
              <a:rPr lang="zh-CN" altLang="en-US" sz="2800" b="1" dirty="0" smtClean="0">
                <a:latin typeface="微软雅黑" panose="020B0503020204020204" pitchFamily="34" charset="-122"/>
                <a:ea typeface="微软雅黑" panose="020B0503020204020204" pitchFamily="34" charset="-122"/>
              </a:rPr>
              <a:t>药物，应用范围一般分为三大类：</a:t>
            </a:r>
            <a:endParaRPr lang="en-US" altLang="zh-CN" sz="2800" b="1" dirty="0" smtClean="0">
              <a:latin typeface="微软雅黑" panose="020B0503020204020204" pitchFamily="34" charset="-122"/>
              <a:ea typeface="微软雅黑" panose="020B0503020204020204" pitchFamily="34" charset="-122"/>
            </a:endParaRPr>
          </a:p>
          <a:p>
            <a:pPr marL="302260" lvl="1" indent="0">
              <a:spcBef>
                <a:spcPts val="1200"/>
              </a:spcBef>
              <a:buFont typeface="Symbol" panose="05050102010706020507" pitchFamily="18" charset="2"/>
              <a:buNone/>
            </a:pPr>
            <a:r>
              <a:rPr lang="zh-CN" altLang="en-US" sz="2800" b="1" dirty="0" smtClean="0">
                <a:solidFill>
                  <a:srgbClr val="C00000"/>
                </a:solidFill>
              </a:rPr>
              <a:t>人药  兽药  农药</a:t>
            </a:r>
            <a:endParaRPr lang="en-US" altLang="zh-CN" sz="2800" b="1" dirty="0" smtClean="0">
              <a:solidFill>
                <a:srgbClr val="C00000"/>
              </a:solidFill>
            </a:endParaRPr>
          </a:p>
          <a:p>
            <a:pPr marL="274320" lvl="1">
              <a:spcBef>
                <a:spcPts val="1200"/>
              </a:spcBef>
              <a:buFont typeface="Wingdings" panose="05000000000000000000" pitchFamily="2" charset="2"/>
              <a:buChar char="p"/>
            </a:pPr>
            <a:r>
              <a:rPr lang="zh-CN" altLang="en-US" sz="2800" b="1" dirty="0" smtClean="0">
                <a:latin typeface="微软雅黑" panose="020B0503020204020204" pitchFamily="34" charset="-122"/>
                <a:ea typeface="微软雅黑" panose="020B0503020204020204" pitchFamily="34" charset="-122"/>
              </a:rPr>
              <a:t>渔药，归类于兽药，</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中国兽药典</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水产养殖用药</a:t>
            </a:r>
            <a:endParaRPr lang="en-US" altLang="zh-CN" sz="2800" b="1" dirty="0" smtClean="0">
              <a:latin typeface="微软雅黑" panose="020B0503020204020204" pitchFamily="34" charset="-122"/>
              <a:ea typeface="微软雅黑" panose="020B0503020204020204" pitchFamily="34" charset="-122"/>
            </a:endParaRPr>
          </a:p>
          <a:p>
            <a:pPr marL="342900" lvl="1" indent="-342900">
              <a:spcBef>
                <a:spcPts val="1200"/>
              </a:spcBef>
              <a:buClr>
                <a:srgbClr val="C00000"/>
              </a:buClr>
              <a:buSzPct val="80000"/>
              <a:buFont typeface="Wingdings" panose="05000000000000000000" pitchFamily="2" charset="2"/>
              <a:buChar char="l"/>
            </a:pPr>
            <a:r>
              <a:rPr lang="zh-CN" altLang="en-US" sz="2800" b="1" dirty="0" smtClean="0">
                <a:latin typeface="+mn-ea"/>
              </a:rPr>
              <a:t>“用以预防、控制和治疗水产动植物的病虫害，促进养殖品种健康生长， 增强机体抗病能力，改善养殖水体质量，以及提高增养殖渔业产量和质量所使用的物质。” </a:t>
            </a:r>
            <a:endParaRPr lang="en-US" altLang="zh-CN" sz="2800" b="1" dirty="0" smtClean="0">
              <a:latin typeface="+mn-ea"/>
            </a:endParaRPr>
          </a:p>
          <a:p>
            <a:pPr marL="342900" lvl="1" indent="-342900">
              <a:spcBef>
                <a:spcPts val="1200"/>
              </a:spcBef>
              <a:buClr>
                <a:srgbClr val="C00000"/>
              </a:buClr>
              <a:buSzPct val="80000"/>
              <a:buFont typeface="Wingdings" panose="05000000000000000000" pitchFamily="2" charset="2"/>
              <a:buChar char="l"/>
            </a:pPr>
            <a:r>
              <a:rPr lang="zh-CN" altLang="en-US" sz="2800" b="1" dirty="0" smtClean="0">
                <a:latin typeface="+mn-ea"/>
              </a:rPr>
              <a:t>渔药有其明显的特点，主要表现为其</a:t>
            </a:r>
            <a:r>
              <a:rPr lang="zh-CN" altLang="en-US" sz="2800" b="1" dirty="0" smtClean="0">
                <a:solidFill>
                  <a:srgbClr val="C00000"/>
                </a:solidFill>
                <a:effectLst>
                  <a:outerShdw blurRad="38100" dist="38100" dir="2700000" algn="tl">
                    <a:srgbClr val="000000">
                      <a:alpha val="43137"/>
                    </a:srgbClr>
                  </a:outerShdw>
                </a:effectLst>
                <a:latin typeface="+mn-ea"/>
              </a:rPr>
              <a:t>应用对象的特殊性</a:t>
            </a:r>
            <a:r>
              <a:rPr lang="zh-CN" altLang="en-US" sz="2800" b="1" dirty="0" smtClean="0">
                <a:latin typeface="+mn-ea"/>
              </a:rPr>
              <a:t>以及</a:t>
            </a:r>
            <a:r>
              <a:rPr lang="zh-CN" altLang="en-US" sz="2800" b="1" dirty="0" smtClean="0">
                <a:solidFill>
                  <a:srgbClr val="C00000"/>
                </a:solidFill>
                <a:effectLst>
                  <a:outerShdw blurRad="38100" dist="38100" dir="2700000" algn="tl">
                    <a:srgbClr val="000000">
                      <a:alpha val="43137"/>
                    </a:srgbClr>
                  </a:outerShdw>
                </a:effectLst>
                <a:latin typeface="+mn-ea"/>
              </a:rPr>
              <a:t>易受环境因素影响</a:t>
            </a:r>
            <a:r>
              <a:rPr lang="zh-CN" altLang="en-US" sz="2800" b="1" dirty="0" smtClean="0">
                <a:latin typeface="+mn-ea"/>
              </a:rPr>
              <a:t>两方面。</a:t>
            </a:r>
            <a:endParaRPr lang="zh-CN" altLang="en-US" sz="2800" b="1" dirty="0">
              <a:latin typeface="+mn-ea"/>
            </a:endParaRPr>
          </a:p>
        </p:txBody>
      </p:sp>
      <p:sp>
        <p:nvSpPr>
          <p:cNvPr id="3" name="标题 2"/>
          <p:cNvSpPr txBox="1"/>
          <p:nvPr/>
        </p:nvSpPr>
        <p:spPr>
          <a:xfrm>
            <a:off x="457200" y="188640"/>
            <a:ext cx="8229600" cy="626364"/>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CN" altLang="en-US" b="1" dirty="0" smtClean="0">
                <a:solidFill>
                  <a:srgbClr val="FFFF00"/>
                </a:solidFill>
              </a:rPr>
              <a:t>渔药</a:t>
            </a:r>
            <a:endParaRPr lang="zh-CN" altLang="en-US" b="1" dirty="0" smtClean="0">
              <a:solidFill>
                <a:srgbClr val="FFFF00"/>
              </a:solidFill>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idx="4294967295"/>
          </p:nvPr>
        </p:nvSpPr>
        <p:spPr>
          <a:xfrm>
            <a:off x="230832" y="44624"/>
            <a:ext cx="8229600" cy="936104"/>
          </a:xfrm>
        </p:spPr>
        <p:txBody>
          <a:bodyPr/>
          <a:lstStyle/>
          <a:p>
            <a:pPr algn="r"/>
            <a:r>
              <a:rPr lang="zh-CN" altLang="en-US" dirty="0"/>
              <a:t>渔</a:t>
            </a:r>
            <a:r>
              <a:rPr lang="zh-CN" altLang="en-US" dirty="0" smtClean="0"/>
              <a:t>药</a:t>
            </a:r>
            <a:endParaRPr lang="zh-CN" altLang="en-US" dirty="0"/>
          </a:p>
        </p:txBody>
      </p:sp>
      <p:graphicFrame>
        <p:nvGraphicFramePr>
          <p:cNvPr id="6" name="内容占位符 5"/>
          <p:cNvGraphicFramePr>
            <a:graphicFrameLocks noGrp="1"/>
          </p:cNvGraphicFramePr>
          <p:nvPr>
            <p:ph idx="4294967295"/>
          </p:nvPr>
        </p:nvGraphicFramePr>
        <p:xfrm>
          <a:off x="323528" y="1772324"/>
          <a:ext cx="7408862" cy="4182576"/>
        </p:xfrm>
        <a:graphic>
          <a:graphicData uri="http://schemas.openxmlformats.org/drawingml/2006/table">
            <a:tbl>
              <a:tblPr firstRow="1" bandRow="1">
                <a:tableStyleId>{5C22544A-7EE6-4342-B048-85BDC9FD1C3A}</a:tableStyleId>
              </a:tblPr>
              <a:tblGrid>
                <a:gridCol w="1568556"/>
                <a:gridCol w="5840306"/>
              </a:tblGrid>
              <a:tr h="504056">
                <a:tc>
                  <a:txBody>
                    <a:bodyPr/>
                    <a:lstStyle/>
                    <a:p>
                      <a:pPr algn="ctr"/>
                      <a:r>
                        <a:rPr lang="zh-CN" altLang="en-US" dirty="0" smtClean="0">
                          <a:latin typeface="华文细黑" panose="02010600040101010101" pitchFamily="2" charset="-122"/>
                          <a:ea typeface="华文细黑" panose="02010600040101010101" pitchFamily="2" charset="-122"/>
                        </a:rPr>
                        <a:t>渔药种类</a:t>
                      </a:r>
                      <a:endParaRPr lang="zh-CN" altLang="en-US" dirty="0">
                        <a:latin typeface="华文细黑" panose="02010600040101010101" pitchFamily="2" charset="-122"/>
                        <a:ea typeface="华文细黑" panose="02010600040101010101" pitchFamily="2" charset="-122"/>
                      </a:endParaRPr>
                    </a:p>
                  </a:txBody>
                  <a:tcPr anchor="ctr"/>
                </a:tc>
                <a:tc>
                  <a:txBody>
                    <a:bodyPr/>
                    <a:lstStyle/>
                    <a:p>
                      <a:pPr algn="ctr"/>
                      <a:r>
                        <a:rPr lang="zh-CN" altLang="en-US" dirty="0" smtClean="0">
                          <a:latin typeface="华文细黑" panose="02010600040101010101" pitchFamily="2" charset="-122"/>
                          <a:ea typeface="华文细黑" panose="02010600040101010101" pitchFamily="2" charset="-122"/>
                        </a:rPr>
                        <a:t>渔 药  产 品</a:t>
                      </a:r>
                      <a:endParaRPr lang="zh-CN" altLang="en-US" dirty="0">
                        <a:latin typeface="华文细黑" panose="02010600040101010101" pitchFamily="2" charset="-122"/>
                        <a:ea typeface="华文细黑" panose="02010600040101010101" pitchFamily="2" charset="-122"/>
                      </a:endParaRPr>
                    </a:p>
                  </a:txBody>
                  <a:tcPr anchor="ctr"/>
                </a:tc>
              </a:tr>
              <a:tr h="504056">
                <a:tc>
                  <a:txBody>
                    <a:bodyPr/>
                    <a:lstStyle/>
                    <a:p>
                      <a:r>
                        <a:rPr lang="zh-CN" altLang="en-US" sz="1600" b="1" dirty="0" smtClean="0">
                          <a:latin typeface="华文细黑" panose="02010600040101010101" pitchFamily="2" charset="-122"/>
                          <a:ea typeface="华文细黑" panose="02010600040101010101" pitchFamily="2" charset="-122"/>
                        </a:rPr>
                        <a:t>消毒剂</a:t>
                      </a:r>
                      <a:endParaRPr lang="zh-CN" altLang="en-US" sz="1600" b="1" dirty="0">
                        <a:latin typeface="华文细黑" panose="02010600040101010101" pitchFamily="2" charset="-122"/>
                        <a:ea typeface="华文细黑" panose="02010600040101010101" pitchFamily="2" charset="-122"/>
                      </a:endParaRPr>
                    </a:p>
                  </a:txBody>
                  <a:tcPr anchor="ctr"/>
                </a:tc>
                <a:tc>
                  <a:txBody>
                    <a:bodyPr/>
                    <a:lstStyle/>
                    <a:p>
                      <a:r>
                        <a:rPr lang="zh-CN" altLang="en-US" sz="1600" b="1" dirty="0" smtClean="0">
                          <a:solidFill>
                            <a:schemeClr val="bg2">
                              <a:lumMod val="50000"/>
                            </a:schemeClr>
                          </a:solidFill>
                          <a:latin typeface="华文细黑" panose="02010600040101010101" pitchFamily="2" charset="-122"/>
                          <a:ea typeface="华文细黑" panose="02010600040101010101" pitchFamily="2" charset="-122"/>
                        </a:rPr>
                        <a:t>生石灰、漂白粉、三氯异氰尿酸、二氧化氯、高锰酸钾、聚维酮碘、苯扎溴铵等</a:t>
                      </a:r>
                      <a:endParaRPr lang="zh-CN" altLang="en-US" sz="1600" b="1" dirty="0">
                        <a:latin typeface="华文细黑" panose="02010600040101010101" pitchFamily="2" charset="-122"/>
                        <a:ea typeface="华文细黑" panose="02010600040101010101" pitchFamily="2" charset="-122"/>
                      </a:endParaRPr>
                    </a:p>
                  </a:txBody>
                  <a:tcPr anchor="ctr"/>
                </a:tc>
              </a:tr>
              <a:tr h="504056">
                <a:tc>
                  <a:txBody>
                    <a:bodyPr/>
                    <a:lstStyle/>
                    <a:p>
                      <a:r>
                        <a:rPr lang="zh-CN" altLang="en-US" sz="1600" b="1" dirty="0" smtClean="0">
                          <a:latin typeface="华文细黑" panose="02010600040101010101" pitchFamily="2" charset="-122"/>
                          <a:ea typeface="华文细黑" panose="02010600040101010101" pitchFamily="2" charset="-122"/>
                        </a:rPr>
                        <a:t>抗微生物药</a:t>
                      </a:r>
                      <a:endParaRPr lang="zh-CN" altLang="en-US" sz="1600" b="1" dirty="0">
                        <a:latin typeface="华文细黑" panose="02010600040101010101" pitchFamily="2" charset="-122"/>
                        <a:ea typeface="华文细黑" panose="02010600040101010101" pitchFamily="2" charset="-122"/>
                      </a:endParaRPr>
                    </a:p>
                  </a:txBody>
                  <a:tcPr anchor="ctr"/>
                </a:tc>
                <a:tc>
                  <a:txBody>
                    <a:bodyPr/>
                    <a:lstStyle/>
                    <a:p>
                      <a:pPr marL="0" algn="l" defTabSz="914400" rtl="0" eaLnBrk="1" latinLnBrk="0" hangingPunct="1"/>
                      <a:r>
                        <a:rPr lang="zh-CN" altLang="en-US" sz="1600" b="1" kern="1200" dirty="0" smtClean="0">
                          <a:solidFill>
                            <a:schemeClr val="dk1"/>
                          </a:solidFill>
                          <a:latin typeface="华文细黑" panose="02010600040101010101" pitchFamily="2" charset="-122"/>
                          <a:ea typeface="华文细黑" panose="02010600040101010101" pitchFamily="2" charset="-122"/>
                          <a:cs typeface="+mn-cs"/>
                        </a:rPr>
                        <a:t>磺胺类、喹诺酮类、酰胺醇类（氟苯尼考）等</a:t>
                      </a:r>
                      <a:endParaRPr lang="zh-CN" altLang="en-US" sz="1600" b="1" kern="1200" dirty="0">
                        <a:solidFill>
                          <a:schemeClr val="dk1"/>
                        </a:solidFill>
                        <a:latin typeface="华文细黑" panose="02010600040101010101" pitchFamily="2" charset="-122"/>
                        <a:ea typeface="华文细黑" panose="02010600040101010101" pitchFamily="2" charset="-122"/>
                        <a:cs typeface="+mn-cs"/>
                      </a:endParaRPr>
                    </a:p>
                  </a:txBody>
                  <a:tcPr anchor="ctr"/>
                </a:tc>
              </a:tr>
              <a:tr h="504056">
                <a:tc>
                  <a:txBody>
                    <a:bodyPr/>
                    <a:lstStyle/>
                    <a:p>
                      <a:r>
                        <a:rPr lang="zh-CN" altLang="en-US" sz="1600" b="1" dirty="0" smtClean="0">
                          <a:latin typeface="华文细黑" panose="02010600040101010101" pitchFamily="2" charset="-122"/>
                          <a:ea typeface="华文细黑" panose="02010600040101010101" pitchFamily="2" charset="-122"/>
                        </a:rPr>
                        <a:t>驱虫杀虫药</a:t>
                      </a:r>
                      <a:endParaRPr lang="zh-CN" altLang="en-US" sz="1600" b="1" dirty="0">
                        <a:latin typeface="华文细黑" panose="02010600040101010101" pitchFamily="2" charset="-122"/>
                        <a:ea typeface="华文细黑" panose="02010600040101010101" pitchFamily="2" charset="-122"/>
                      </a:endParaRPr>
                    </a:p>
                  </a:txBody>
                  <a:tcPr anchor="ctr"/>
                </a:tc>
                <a:tc>
                  <a:txBody>
                    <a:bodyPr/>
                    <a:lstStyle/>
                    <a:p>
                      <a:r>
                        <a:rPr lang="zh-CN" altLang="en-US" sz="1600" b="1" dirty="0" smtClean="0">
                          <a:solidFill>
                            <a:schemeClr val="bg2">
                              <a:lumMod val="50000"/>
                            </a:schemeClr>
                          </a:solidFill>
                          <a:latin typeface="华文细黑" panose="02010600040101010101" pitchFamily="2" charset="-122"/>
                          <a:ea typeface="华文细黑" panose="02010600040101010101" pitchFamily="2" charset="-122"/>
                        </a:rPr>
                        <a:t>硫酸铜、硫酸锌、甲苯咪唑、吡喹酮、敌百虫等</a:t>
                      </a:r>
                      <a:endParaRPr lang="zh-CN" altLang="en-US" sz="1600" b="1" dirty="0" smtClean="0">
                        <a:solidFill>
                          <a:schemeClr val="bg2">
                            <a:lumMod val="50000"/>
                          </a:schemeClr>
                        </a:solidFill>
                        <a:latin typeface="华文细黑" panose="02010600040101010101" pitchFamily="2" charset="-122"/>
                        <a:ea typeface="华文细黑" panose="02010600040101010101" pitchFamily="2" charset="-122"/>
                      </a:endParaRPr>
                    </a:p>
                  </a:txBody>
                  <a:tcPr anchor="ctr"/>
                </a:tc>
              </a:tr>
              <a:tr h="504056">
                <a:tc>
                  <a:txBody>
                    <a:bodyPr/>
                    <a:lstStyle/>
                    <a:p>
                      <a:r>
                        <a:rPr lang="zh-CN" altLang="en-US" sz="1600" b="1" dirty="0" smtClean="0">
                          <a:latin typeface="华文细黑" panose="02010600040101010101" pitchFamily="2" charset="-122"/>
                          <a:ea typeface="华文细黑" panose="02010600040101010101" pitchFamily="2" charset="-122"/>
                        </a:rPr>
                        <a:t>中草药</a:t>
                      </a:r>
                      <a:endParaRPr lang="zh-CN" altLang="en-US" sz="1600" b="1" dirty="0">
                        <a:latin typeface="华文细黑" panose="02010600040101010101" pitchFamily="2" charset="-122"/>
                        <a:ea typeface="华文细黑" panose="02010600040101010101" pitchFamily="2" charset="-122"/>
                      </a:endParaRPr>
                    </a:p>
                  </a:txBody>
                  <a:tcPr anchor="ctr"/>
                </a:tc>
                <a:tc>
                  <a:txBody>
                    <a:bodyPr/>
                    <a:lstStyle/>
                    <a:p>
                      <a:r>
                        <a:rPr lang="zh-CN" altLang="en-US" sz="1600" b="1" kern="1200" dirty="0" smtClean="0">
                          <a:solidFill>
                            <a:schemeClr val="dk1"/>
                          </a:solidFill>
                          <a:latin typeface="华文细黑" panose="02010600040101010101" pitchFamily="2" charset="-122"/>
                          <a:ea typeface="华文细黑" panose="02010600040101010101" pitchFamily="2" charset="-122"/>
                          <a:cs typeface="+mn-cs"/>
                        </a:rPr>
                        <a:t>种类最多，</a:t>
                      </a:r>
                      <a:r>
                        <a:rPr lang="en-US" altLang="zh-CN" sz="1600" b="1" kern="1200" dirty="0" smtClean="0">
                          <a:solidFill>
                            <a:schemeClr val="dk1"/>
                          </a:solidFill>
                          <a:latin typeface="华文细黑" panose="02010600040101010101" pitchFamily="2" charset="-122"/>
                          <a:ea typeface="华文细黑" panose="02010600040101010101" pitchFamily="2" charset="-122"/>
                          <a:cs typeface="+mn-cs"/>
                        </a:rPr>
                        <a:t>70</a:t>
                      </a:r>
                      <a:r>
                        <a:rPr lang="zh-CN" altLang="en-US" sz="1600" b="1" kern="1200" dirty="0" smtClean="0">
                          <a:solidFill>
                            <a:schemeClr val="dk1"/>
                          </a:solidFill>
                          <a:latin typeface="华文细黑" panose="02010600040101010101" pitchFamily="2" charset="-122"/>
                          <a:ea typeface="华文细黑" panose="02010600040101010101" pitchFamily="2" charset="-122"/>
                          <a:cs typeface="+mn-cs"/>
                        </a:rPr>
                        <a:t>余种</a:t>
                      </a:r>
                      <a:endParaRPr lang="zh-CN" altLang="en-US" sz="1600" b="1" kern="1200" dirty="0">
                        <a:solidFill>
                          <a:schemeClr val="dk1"/>
                        </a:solidFill>
                        <a:latin typeface="华文细黑" panose="02010600040101010101" pitchFamily="2" charset="-122"/>
                        <a:ea typeface="华文细黑" panose="02010600040101010101" pitchFamily="2" charset="-122"/>
                        <a:cs typeface="+mn-cs"/>
                      </a:endParaRPr>
                    </a:p>
                  </a:txBody>
                  <a:tcPr anchor="ctr"/>
                </a:tc>
              </a:tr>
              <a:tr h="504056">
                <a:tc>
                  <a:txBody>
                    <a:bodyPr/>
                    <a:lstStyle/>
                    <a:p>
                      <a:pPr algn="l">
                        <a:spcAft>
                          <a:spcPts val="0"/>
                        </a:spcAft>
                      </a:pPr>
                      <a:r>
                        <a:rPr lang="zh-CN" sz="1600" b="1" kern="1200" dirty="0">
                          <a:solidFill>
                            <a:srgbClr val="000000"/>
                          </a:solidFill>
                          <a:effectLst/>
                          <a:latin typeface="Calibri" panose="020F0502020204030204"/>
                          <a:ea typeface="华文细黑"/>
                          <a:cs typeface="Arial" panose="020B0604020202020204"/>
                        </a:rPr>
                        <a:t>环境改良剂</a:t>
                      </a:r>
                      <a:endParaRPr lang="zh-CN" sz="1050" kern="100" dirty="0">
                        <a:effectLst/>
                        <a:latin typeface="Calibri" panose="020F0502020204030204"/>
                        <a:ea typeface="宋体" panose="02010600030101010101" pitchFamily="2" charset="-122"/>
                        <a:cs typeface="Times New Roman" panose="02020603050405020304"/>
                      </a:endParaRPr>
                    </a:p>
                  </a:txBody>
                  <a:tcPr anchor="ctr"/>
                </a:tc>
                <a:tc>
                  <a:txBody>
                    <a:bodyPr/>
                    <a:lstStyle/>
                    <a:p>
                      <a:pPr algn="l">
                        <a:spcAft>
                          <a:spcPts val="0"/>
                        </a:spcAft>
                      </a:pPr>
                      <a:r>
                        <a:rPr lang="zh-CN" sz="1600" b="1" kern="1200" dirty="0">
                          <a:solidFill>
                            <a:schemeClr val="bg2">
                              <a:lumMod val="50000"/>
                            </a:schemeClr>
                          </a:solidFill>
                          <a:latin typeface="华文细黑" panose="02010600040101010101" pitchFamily="2" charset="-122"/>
                          <a:ea typeface="华文细黑" panose="02010600040101010101" pitchFamily="2" charset="-122"/>
                          <a:cs typeface="+mn-cs"/>
                        </a:rPr>
                        <a:t>水改、底改、微生态制剂等</a:t>
                      </a:r>
                      <a:endParaRPr lang="zh-CN" sz="1600" b="1" kern="1200" dirty="0">
                        <a:solidFill>
                          <a:schemeClr val="bg2">
                            <a:lumMod val="50000"/>
                          </a:schemeClr>
                        </a:solidFill>
                        <a:latin typeface="华文细黑" panose="02010600040101010101" pitchFamily="2" charset="-122"/>
                        <a:ea typeface="华文细黑" panose="02010600040101010101" pitchFamily="2" charset="-122"/>
                        <a:cs typeface="+mn-cs"/>
                      </a:endParaRPr>
                    </a:p>
                  </a:txBody>
                  <a:tcPr anchor="ctr"/>
                </a:tc>
              </a:tr>
              <a:tr h="504056">
                <a:tc>
                  <a:txBody>
                    <a:bodyPr/>
                    <a:lstStyle/>
                    <a:p>
                      <a:r>
                        <a:rPr lang="zh-CN" altLang="en-US" sz="1600" b="1" dirty="0" smtClean="0">
                          <a:latin typeface="华文细黑" panose="02010600040101010101" pitchFamily="2" charset="-122"/>
                          <a:ea typeface="华文细黑" panose="02010600040101010101" pitchFamily="2" charset="-122"/>
                        </a:rPr>
                        <a:t>生物制品</a:t>
                      </a:r>
                      <a:endParaRPr lang="zh-CN" altLang="en-US" sz="1600" b="1" dirty="0">
                        <a:latin typeface="华文细黑" panose="02010600040101010101" pitchFamily="2" charset="-122"/>
                        <a:ea typeface="华文细黑" panose="02010600040101010101" pitchFamily="2" charset="-122"/>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defRPr/>
                      </a:pPr>
                      <a:r>
                        <a:rPr lang="zh-CN" altLang="en-US" sz="1600" b="1" dirty="0" smtClean="0">
                          <a:latin typeface="华文细黑" panose="02010600040101010101" pitchFamily="2" charset="-122"/>
                          <a:ea typeface="华文细黑" panose="02010600040101010101" pitchFamily="2" charset="-122"/>
                        </a:rPr>
                        <a:t>包括疫苗和生物诊断试剂等</a:t>
                      </a:r>
                      <a:endParaRPr lang="en-US" altLang="zh-CN" sz="1600" b="1" dirty="0" smtClean="0">
                        <a:latin typeface="华文细黑" panose="02010600040101010101" pitchFamily="2" charset="-122"/>
                        <a:ea typeface="华文细黑" panose="02010600040101010101" pitchFamily="2" charset="-122"/>
                      </a:endParaRPr>
                    </a:p>
                  </a:txBody>
                  <a:tcPr anchor="ctr"/>
                </a:tc>
              </a:tr>
              <a:tr h="579120">
                <a:tc>
                  <a:txBody>
                    <a:bodyPr/>
                    <a:lstStyle/>
                    <a:p>
                      <a:pPr marL="0" marR="0" lvl="1" indent="0" algn="l" defTabSz="914400" rtl="0" eaLnBrk="1" fontAlgn="auto" latinLnBrk="0" hangingPunct="1">
                        <a:lnSpc>
                          <a:spcPct val="100000"/>
                        </a:lnSpc>
                        <a:spcBef>
                          <a:spcPts val="0"/>
                        </a:spcBef>
                        <a:spcAft>
                          <a:spcPts val="0"/>
                        </a:spcAft>
                        <a:buClrTx/>
                        <a:buSzTx/>
                        <a:buFontTx/>
                        <a:buNone/>
                        <a:defRPr/>
                      </a:pPr>
                      <a:r>
                        <a:rPr lang="zh-CN" altLang="en-US" sz="1600" b="1" dirty="0" smtClean="0">
                          <a:latin typeface="华文细黑" panose="02010600040101010101" pitchFamily="2" charset="-122"/>
                          <a:ea typeface="华文细黑" panose="02010600040101010101" pitchFamily="2" charset="-122"/>
                        </a:rPr>
                        <a:t>代谢改善与保健药</a:t>
                      </a:r>
                      <a:endParaRPr lang="zh-CN" altLang="en-US" sz="1600" b="1" dirty="0">
                        <a:latin typeface="华文细黑" panose="02010600040101010101" pitchFamily="2" charset="-122"/>
                        <a:ea typeface="华文细黑" panose="02010600040101010101" pitchFamily="2" charset="-122"/>
                      </a:endParaRPr>
                    </a:p>
                  </a:txBody>
                  <a:tcPr anchor="ctr"/>
                </a:tc>
                <a:tc>
                  <a:txBody>
                    <a:bodyPr/>
                    <a:lstStyle/>
                    <a:p>
                      <a:r>
                        <a:rPr lang="zh-CN" altLang="en-US" sz="1600" b="1" dirty="0" smtClean="0">
                          <a:solidFill>
                            <a:schemeClr val="bg2">
                              <a:lumMod val="50000"/>
                            </a:schemeClr>
                          </a:solidFill>
                          <a:latin typeface="华文细黑" panose="02010600040101010101" pitchFamily="2" charset="-122"/>
                          <a:ea typeface="华文细黑" panose="02010600040101010101" pitchFamily="2" charset="-122"/>
                        </a:rPr>
                        <a:t>维生素、免疫多糖等（改善机体代谢、增强机体体质、促进生长等）</a:t>
                      </a:r>
                      <a:endParaRPr lang="zh-CN" altLang="en-US" sz="1600" b="1" dirty="0">
                        <a:solidFill>
                          <a:schemeClr val="bg2">
                            <a:lumMod val="50000"/>
                          </a:schemeClr>
                        </a:solidFill>
                        <a:latin typeface="华文细黑" panose="02010600040101010101" pitchFamily="2" charset="-122"/>
                        <a:ea typeface="华文细黑" panose="02010600040101010101" pitchFamily="2" charset="-122"/>
                      </a:endParaRPr>
                    </a:p>
                  </a:txBody>
                  <a:tcPr anchor="ctr"/>
                </a:tc>
              </a:tr>
            </a:tbl>
          </a:graphicData>
        </a:graphic>
      </p:graphicFrame>
      <p:sp>
        <p:nvSpPr>
          <p:cNvPr id="7" name="矩形 6"/>
          <p:cNvSpPr/>
          <p:nvPr/>
        </p:nvSpPr>
        <p:spPr>
          <a:xfrm>
            <a:off x="251520" y="1036265"/>
            <a:ext cx="3986989" cy="646331"/>
          </a:xfrm>
          <a:prstGeom prst="rect">
            <a:avLst/>
          </a:prstGeom>
        </p:spPr>
        <p:txBody>
          <a:bodyPr wrap="none">
            <a:spAutoFit/>
          </a:bodyPr>
          <a:lstStyle/>
          <a:p>
            <a:pPr>
              <a:lnSpc>
                <a:spcPct val="150000"/>
              </a:lnSpc>
              <a:buClr>
                <a:srgbClr val="C00000"/>
              </a:buClr>
              <a:buFont typeface="Wingdings" panose="05000000000000000000" pitchFamily="2" charset="2"/>
              <a:buChar char="p"/>
            </a:pPr>
            <a:r>
              <a:rPr lang="zh-CN" altLang="en-US" sz="2400" b="1" dirty="0">
                <a:solidFill>
                  <a:srgbClr val="C6E7FC">
                    <a:lumMod val="50000"/>
                  </a:srgbClr>
                </a:solidFill>
                <a:latin typeface="Times New Roman" panose="02020603050405020304" pitchFamily="18" charset="0"/>
                <a:cs typeface="Times New Roman" panose="02020603050405020304" pitchFamily="18" charset="0"/>
              </a:rPr>
              <a:t>渔药</a:t>
            </a:r>
            <a:r>
              <a:rPr lang="zh-CN" altLang="en-US" sz="2400" b="1" dirty="0" smtClean="0">
                <a:solidFill>
                  <a:srgbClr val="C6E7FC">
                    <a:lumMod val="50000"/>
                  </a:srgbClr>
                </a:solidFill>
                <a:latin typeface="Times New Roman" panose="02020603050405020304" pitchFamily="18" charset="0"/>
                <a:cs typeface="Times New Roman" panose="02020603050405020304" pitchFamily="18" charset="0"/>
              </a:rPr>
              <a:t>，按使用目的分</a:t>
            </a:r>
            <a:r>
              <a:rPr lang="en-US" altLang="zh-CN" sz="2400" b="1" dirty="0" smtClean="0">
                <a:solidFill>
                  <a:srgbClr val="C6E7FC">
                    <a:lumMod val="50000"/>
                  </a:srgbClr>
                </a:solidFill>
                <a:latin typeface="Times New Roman" panose="02020603050405020304" pitchFamily="18" charset="0"/>
                <a:cs typeface="Times New Roman" panose="02020603050405020304" pitchFamily="18" charset="0"/>
              </a:rPr>
              <a:t>7</a:t>
            </a:r>
            <a:r>
              <a:rPr lang="zh-CN" altLang="en-US" sz="2400" b="1" dirty="0" smtClean="0">
                <a:solidFill>
                  <a:srgbClr val="C6E7FC">
                    <a:lumMod val="50000"/>
                  </a:srgbClr>
                </a:solidFill>
                <a:latin typeface="Times New Roman" panose="02020603050405020304" pitchFamily="18" charset="0"/>
                <a:cs typeface="Times New Roman" panose="02020603050405020304" pitchFamily="18" charset="0"/>
              </a:rPr>
              <a:t>类</a:t>
            </a:r>
            <a:r>
              <a:rPr lang="zh-CN" altLang="en-US" sz="2400" b="1" dirty="0">
                <a:solidFill>
                  <a:srgbClr val="C6E7FC">
                    <a:lumMod val="50000"/>
                  </a:srgbClr>
                </a:solidFill>
                <a:latin typeface="Times New Roman" panose="02020603050405020304" pitchFamily="18" charset="0"/>
                <a:cs typeface="Times New Roman" panose="02020603050405020304" pitchFamily="18" charset="0"/>
              </a:rPr>
              <a:t>：</a:t>
            </a:r>
            <a:endParaRPr lang="en-US" altLang="zh-CN" sz="2400" b="1" dirty="0">
              <a:solidFill>
                <a:srgbClr val="C6E7FC">
                  <a:lumMod val="50000"/>
                </a:srgbClr>
              </a:solidFill>
              <a:latin typeface="Times New Roman" panose="02020603050405020304" pitchFamily="18" charset="0"/>
              <a:cs typeface="Times New Roman" panose="02020603050405020304" pitchFamily="18" charset="0"/>
            </a:endParaRPr>
          </a:p>
        </p:txBody>
      </p:sp>
      <p:sp>
        <p:nvSpPr>
          <p:cNvPr id="9" name="爆炸形 2 8"/>
          <p:cNvSpPr/>
          <p:nvPr/>
        </p:nvSpPr>
        <p:spPr>
          <a:xfrm>
            <a:off x="5868144" y="3068960"/>
            <a:ext cx="3456384" cy="2232248"/>
          </a:xfrm>
          <a:prstGeom prst="irregularSeal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zh-CN" altLang="zh-CN" sz="2000" b="1" dirty="0">
                <a:solidFill>
                  <a:srgbClr val="C00000"/>
                </a:solidFill>
                <a:latin typeface="华文琥珀" panose="02010800040101010101" pitchFamily="2" charset="-122"/>
                <a:ea typeface="华文琥珀" panose="02010800040101010101" pitchFamily="2" charset="-122"/>
              </a:rPr>
              <a:t>渔药基本上是</a:t>
            </a:r>
            <a:r>
              <a:rPr lang="zh-CN" altLang="zh-CN" sz="2000" b="1" dirty="0" smtClean="0">
                <a:solidFill>
                  <a:srgbClr val="C00000"/>
                </a:solidFill>
                <a:latin typeface="华文琥珀" panose="02010800040101010101" pitchFamily="2" charset="-122"/>
                <a:ea typeface="华文琥珀" panose="02010800040101010101" pitchFamily="2" charset="-122"/>
              </a:rPr>
              <a:t>移植</a:t>
            </a:r>
            <a:r>
              <a:rPr lang="zh-CN" altLang="zh-CN" sz="2000" b="1" dirty="0">
                <a:solidFill>
                  <a:srgbClr val="C00000"/>
                </a:solidFill>
                <a:latin typeface="华文琥珀" panose="02010800040101010101" pitchFamily="2" charset="-122"/>
                <a:ea typeface="华文琥珀" panose="02010800040101010101" pitchFamily="2" charset="-122"/>
                <a:sym typeface="+mn-ea"/>
              </a:rPr>
              <a:t>兽药</a:t>
            </a:r>
            <a:r>
              <a:rPr lang="zh-CN" altLang="zh-CN" sz="2000" b="1" dirty="0">
                <a:solidFill>
                  <a:srgbClr val="C00000"/>
                </a:solidFill>
                <a:latin typeface="华文琥珀" panose="02010800040101010101" pitchFamily="2" charset="-122"/>
                <a:ea typeface="华文琥珀" panose="02010800040101010101" pitchFamily="2" charset="-122"/>
              </a:rPr>
              <a:t>、农药</a:t>
            </a:r>
            <a:r>
              <a:rPr lang="zh-CN" altLang="en-US" sz="2000" b="1" dirty="0">
                <a:solidFill>
                  <a:srgbClr val="C00000"/>
                </a:solidFill>
                <a:latin typeface="华文琥珀" panose="02010800040101010101" pitchFamily="2" charset="-122"/>
                <a:ea typeface="华文琥珀" panose="02010800040101010101" pitchFamily="2" charset="-122"/>
                <a:sym typeface="+mn-ea"/>
              </a:rPr>
              <a:t>和</a:t>
            </a:r>
            <a:r>
              <a:rPr lang="zh-CN" altLang="en-US" sz="2000" b="1" dirty="0" smtClean="0">
                <a:solidFill>
                  <a:srgbClr val="C00000"/>
                </a:solidFill>
                <a:latin typeface="华文琥珀" panose="02010800040101010101" pitchFamily="2" charset="-122"/>
                <a:ea typeface="华文琥珀" panose="02010800040101010101" pitchFamily="2" charset="-122"/>
                <a:sym typeface="+mn-ea"/>
              </a:rPr>
              <a:t>人</a:t>
            </a:r>
            <a:r>
              <a:rPr lang="zh-CN" altLang="zh-CN" sz="2000" b="1" dirty="0" smtClean="0">
                <a:solidFill>
                  <a:srgbClr val="C00000"/>
                </a:solidFill>
                <a:latin typeface="华文琥珀" panose="02010800040101010101" pitchFamily="2" charset="-122"/>
                <a:ea typeface="华文琥珀" panose="02010800040101010101" pitchFamily="2" charset="-122"/>
                <a:sym typeface="+mn-ea"/>
              </a:rPr>
              <a:t>药</a:t>
            </a:r>
            <a:endParaRPr lang="zh-CN" altLang="en-US" sz="2000" b="1" dirty="0">
              <a:solidFill>
                <a:srgbClr val="C00000"/>
              </a:solidFill>
              <a:latin typeface="华文琥珀" panose="02010800040101010101" pitchFamily="2" charset="-122"/>
              <a:ea typeface="华文琥珀" panose="02010800040101010101" pitchFamily="2" charset="-122"/>
            </a:endParaRPr>
          </a:p>
        </p:txBody>
      </p:sp>
      <p:sp>
        <p:nvSpPr>
          <p:cNvPr id="2" name="矩形 1"/>
          <p:cNvSpPr/>
          <p:nvPr/>
        </p:nvSpPr>
        <p:spPr>
          <a:xfrm>
            <a:off x="1844675" y="6146483"/>
            <a:ext cx="7159625" cy="553085"/>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l">
              <a:lnSpc>
                <a:spcPct val="150000"/>
              </a:lnSpc>
            </a:pPr>
            <a:r>
              <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cs typeface="Arial Unicode MS" panose="020B0604020202020204" pitchFamily="34" charset="-122"/>
                <a:sym typeface="+mn-ea"/>
              </a:rPr>
              <a:t>基础研究和开发较薄弱、不完善、不系统，缺乏科学使用依据</a:t>
            </a:r>
            <a:endParaRPr lang="zh-CN" altLang="en-US" sz="2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cs typeface="Arial Unicode MS" panose="020B0604020202020204" pitchFamily="34" charset="-122"/>
              <a:sym typeface="+mn-ea"/>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67544" y="2132856"/>
            <a:ext cx="9073008" cy="4464496"/>
          </a:xfrm>
        </p:spPr>
        <p:txBody>
          <a:bodyPr>
            <a:normAutofit/>
          </a:bodyPr>
          <a:lstStyle/>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抗生素：</a:t>
            </a:r>
            <a:r>
              <a:rPr lang="zh-CN" altLang="en-US" b="1" dirty="0" smtClean="0">
                <a:solidFill>
                  <a:srgbClr val="FF0000"/>
                </a:solidFill>
                <a:latin typeface="宋体" panose="02010600030101010101" pitchFamily="2" charset="-122"/>
                <a:ea typeface="宋体" panose="02010600030101010101" pitchFamily="2" charset="-122"/>
              </a:rPr>
              <a:t>氯霉素</a:t>
            </a:r>
            <a:r>
              <a:rPr lang="zh-CN" altLang="en-US" b="1" dirty="0">
                <a:solidFill>
                  <a:srgbClr val="FF0000"/>
                </a:solidFill>
                <a:latin typeface="宋体" panose="02010600030101010101" pitchFamily="2" charset="-122"/>
                <a:ea typeface="宋体" panose="02010600030101010101" pitchFamily="2" charset="-122"/>
              </a:rPr>
              <a:t>、红霉素</a:t>
            </a:r>
            <a:r>
              <a:rPr lang="zh-CN" altLang="en-US" b="1" dirty="0" smtClean="0">
                <a:solidFill>
                  <a:srgbClr val="FF0000"/>
                </a:solidFill>
                <a:latin typeface="宋体" panose="02010600030101010101" pitchFamily="2" charset="-122"/>
                <a:ea typeface="宋体" panose="02010600030101010101" pitchFamily="2" charset="-122"/>
              </a:rPr>
              <a:t>、诺</a:t>
            </a:r>
            <a:r>
              <a:rPr lang="zh-CN" altLang="en-US" b="1" dirty="0">
                <a:solidFill>
                  <a:srgbClr val="FF0000"/>
                </a:solidFill>
                <a:latin typeface="宋体" panose="02010600030101010101" pitchFamily="2" charset="-122"/>
                <a:ea typeface="宋体" panose="02010600030101010101" pitchFamily="2" charset="-122"/>
              </a:rPr>
              <a:t>氟沙</a:t>
            </a:r>
            <a:r>
              <a:rPr lang="zh-CN" altLang="en-US" b="1" dirty="0" smtClean="0">
                <a:solidFill>
                  <a:srgbClr val="FF0000"/>
                </a:solidFill>
                <a:latin typeface="宋体" panose="02010600030101010101" pitchFamily="2" charset="-122"/>
                <a:ea typeface="宋体" panose="02010600030101010101" pitchFamily="2" charset="-122"/>
              </a:rPr>
              <a:t>星等</a:t>
            </a:r>
            <a:endParaRPr lang="en-US" altLang="zh-CN" b="1" dirty="0">
              <a:solidFill>
                <a:srgbClr val="FF0000"/>
              </a:solidFill>
              <a:latin typeface="宋体" panose="02010600030101010101" pitchFamily="2" charset="-122"/>
              <a:ea typeface="宋体" panose="02010600030101010101" pitchFamily="2" charset="-122"/>
            </a:endParaRPr>
          </a:p>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硝基呋喃类：</a:t>
            </a:r>
            <a:r>
              <a:rPr lang="zh-CN" altLang="en-US" b="1" dirty="0">
                <a:solidFill>
                  <a:srgbClr val="FF0000"/>
                </a:solidFill>
                <a:latin typeface="宋体" panose="02010600030101010101" pitchFamily="2" charset="-122"/>
                <a:ea typeface="宋体" panose="02010600030101010101" pitchFamily="2" charset="-122"/>
              </a:rPr>
              <a:t>呋喃唑酮、</a:t>
            </a:r>
            <a:r>
              <a:rPr lang="zh-CN" altLang="zh-CN" b="1" dirty="0">
                <a:solidFill>
                  <a:srgbClr val="FF0000"/>
                </a:solidFill>
                <a:latin typeface="宋体" panose="02010600030101010101" pitchFamily="2" charset="-122"/>
                <a:ea typeface="宋体" panose="02010600030101010101" pitchFamily="2" charset="-122"/>
              </a:rPr>
              <a:t>呋喃它</a:t>
            </a:r>
            <a:r>
              <a:rPr lang="zh-CN" altLang="zh-CN" b="1" dirty="0" smtClean="0">
                <a:solidFill>
                  <a:srgbClr val="FF0000"/>
                </a:solidFill>
                <a:latin typeface="宋体" panose="02010600030101010101" pitchFamily="2" charset="-122"/>
                <a:ea typeface="宋体" panose="02010600030101010101" pitchFamily="2" charset="-122"/>
              </a:rPr>
              <a:t>酮</a:t>
            </a:r>
            <a:endParaRPr lang="en-US" altLang="zh-CN" b="1" dirty="0">
              <a:solidFill>
                <a:srgbClr val="FF0000"/>
              </a:solidFill>
              <a:latin typeface="宋体" panose="02010600030101010101" pitchFamily="2" charset="-122"/>
              <a:ea typeface="宋体" panose="02010600030101010101" pitchFamily="2" charset="-122"/>
            </a:endParaRPr>
          </a:p>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孔雀石绿：杀霉菌杀虫</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促</a:t>
            </a:r>
            <a:r>
              <a:rPr lang="zh-CN" altLang="en-US" dirty="0">
                <a:latin typeface="微软雅黑" panose="020B0503020204020204" pitchFamily="34" charset="-122"/>
                <a:ea typeface="微软雅黑" panose="020B0503020204020204" pitchFamily="34" charset="-122"/>
              </a:rPr>
              <a:t>生长剂：</a:t>
            </a:r>
            <a:r>
              <a:rPr lang="zh-CN" altLang="en-US" b="1" dirty="0">
                <a:solidFill>
                  <a:srgbClr val="FF0000"/>
                </a:solidFill>
                <a:latin typeface="宋体" panose="02010600030101010101" pitchFamily="2" charset="-122"/>
                <a:ea typeface="宋体" panose="02010600030101010101" pitchFamily="2" charset="-122"/>
              </a:rPr>
              <a:t>喹乙醇、速达肥</a:t>
            </a:r>
            <a:endParaRPr lang="en-US" altLang="zh-CN" b="1" dirty="0">
              <a:solidFill>
                <a:srgbClr val="FF0000"/>
              </a:solidFill>
              <a:latin typeface="宋体" panose="02010600030101010101" pitchFamily="2" charset="-122"/>
              <a:ea typeface="宋体" panose="02010600030101010101" pitchFamily="2" charset="-122"/>
            </a:endParaRPr>
          </a:p>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杀虫剂</a:t>
            </a:r>
            <a:r>
              <a:rPr lang="zh-CN" altLang="en-US" dirty="0">
                <a:latin typeface="微软雅黑" panose="020B0503020204020204" pitchFamily="34" charset="-122"/>
                <a:ea typeface="微软雅黑" panose="020B0503020204020204" pitchFamily="34" charset="-122"/>
              </a:rPr>
              <a:t>：</a:t>
            </a:r>
            <a:r>
              <a:rPr lang="zh-CN" altLang="en-US" b="1" dirty="0">
                <a:solidFill>
                  <a:srgbClr val="FF0000"/>
                </a:solidFill>
                <a:latin typeface="宋体" panose="02010600030101010101" pitchFamily="2" charset="-122"/>
                <a:ea typeface="宋体" panose="02010600030101010101" pitchFamily="2" charset="-122"/>
              </a:rPr>
              <a:t>五氯酚钠、杀虫脒</a:t>
            </a:r>
            <a:endParaRPr lang="en-US" altLang="zh-CN" b="1" dirty="0">
              <a:solidFill>
                <a:srgbClr val="FF0000"/>
              </a:solidFill>
              <a:latin typeface="宋体" panose="02010600030101010101" pitchFamily="2" charset="-122"/>
              <a:ea typeface="宋体" panose="02010600030101010101" pitchFamily="2" charset="-122"/>
            </a:endParaRPr>
          </a:p>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汞</a:t>
            </a:r>
            <a:r>
              <a:rPr lang="zh-CN" altLang="en-US" dirty="0">
                <a:latin typeface="微软雅黑" panose="020B0503020204020204" pitchFamily="34" charset="-122"/>
                <a:ea typeface="微软雅黑" panose="020B0503020204020204" pitchFamily="34" charset="-122"/>
              </a:rPr>
              <a:t>制剂：</a:t>
            </a:r>
            <a:r>
              <a:rPr lang="zh-CN" altLang="en-US" b="1" dirty="0" smtClean="0">
                <a:solidFill>
                  <a:srgbClr val="FF0000"/>
                </a:solidFill>
                <a:latin typeface="宋体" panose="02010600030101010101" pitchFamily="2" charset="-122"/>
                <a:ea typeface="宋体" panose="02010600030101010101" pitchFamily="2" charset="-122"/>
              </a:rPr>
              <a:t>甘汞</a:t>
            </a:r>
            <a:r>
              <a:rPr lang="zh-CN" altLang="en-US" b="1" dirty="0">
                <a:solidFill>
                  <a:srgbClr val="FF0000"/>
                </a:solidFill>
                <a:latin typeface="宋体" panose="02010600030101010101" pitchFamily="2" charset="-122"/>
                <a:ea typeface="宋体" panose="02010600030101010101" pitchFamily="2" charset="-122"/>
              </a:rPr>
              <a:t>、硝酸亚</a:t>
            </a:r>
            <a:r>
              <a:rPr lang="zh-CN" altLang="en-US" b="1" dirty="0" smtClean="0">
                <a:solidFill>
                  <a:srgbClr val="FF0000"/>
                </a:solidFill>
                <a:latin typeface="宋体" panose="02010600030101010101" pitchFamily="2" charset="-122"/>
                <a:ea typeface="宋体" panose="02010600030101010101" pitchFamily="2" charset="-122"/>
              </a:rPr>
              <a:t>汞</a:t>
            </a:r>
            <a:endParaRPr lang="en-US" altLang="zh-CN" b="1" dirty="0" smtClean="0">
              <a:solidFill>
                <a:srgbClr val="FF0000"/>
              </a:solidFill>
              <a:latin typeface="宋体" panose="02010600030101010101" pitchFamily="2" charset="-122"/>
              <a:ea typeface="宋体" panose="02010600030101010101" pitchFamily="2" charset="-122"/>
            </a:endParaRPr>
          </a:p>
          <a:p>
            <a:pPr>
              <a:lnSpc>
                <a:spcPct val="150000"/>
              </a:lnSpc>
              <a:buFont typeface="Wingdings" panose="05000000000000000000" pitchFamily="2" charset="2"/>
              <a:buChar char="p"/>
            </a:pPr>
            <a:r>
              <a:rPr lang="zh-CN" altLang="en-US" dirty="0" smtClean="0">
                <a:latin typeface="微软雅黑" panose="020B0503020204020204" pitchFamily="34" charset="-122"/>
                <a:ea typeface="微软雅黑" panose="020B0503020204020204" pitchFamily="34" charset="-122"/>
              </a:rPr>
              <a:t> 性激素：</a:t>
            </a:r>
            <a:r>
              <a:rPr lang="zh-CN" altLang="en-US" b="1" dirty="0">
                <a:solidFill>
                  <a:srgbClr val="FF0000"/>
                </a:solidFill>
                <a:latin typeface="宋体" panose="02010600030101010101" pitchFamily="2" charset="-122"/>
                <a:ea typeface="宋体" panose="02010600030101010101" pitchFamily="2" charset="-122"/>
              </a:rPr>
              <a:t>己烯雌酚、雌二醇、睾酮等</a:t>
            </a:r>
            <a:endParaRPr lang="en-US" altLang="zh-CN" b="1" dirty="0">
              <a:solidFill>
                <a:srgbClr val="FF0000"/>
              </a:solidFill>
              <a:latin typeface="宋体" panose="02010600030101010101" pitchFamily="2" charset="-122"/>
              <a:ea typeface="宋体" panose="02010600030101010101" pitchFamily="2" charset="-122"/>
            </a:endParaRPr>
          </a:p>
          <a:p>
            <a:pPr>
              <a:lnSpc>
                <a:spcPct val="150000"/>
              </a:lnSpc>
              <a:buFont typeface="Wingdings" panose="05000000000000000000" pitchFamily="2" charset="2"/>
              <a:buChar char="p"/>
            </a:pPr>
            <a:endParaRPr lang="zh-CN" altLang="en-US" b="1" dirty="0">
              <a:solidFill>
                <a:srgbClr val="FF0000"/>
              </a:solidFill>
              <a:latin typeface="宋体" panose="02010600030101010101" pitchFamily="2" charset="-122"/>
              <a:ea typeface="宋体" panose="02010600030101010101" pitchFamily="2" charset="-122"/>
            </a:endParaRPr>
          </a:p>
        </p:txBody>
      </p:sp>
      <p:sp>
        <p:nvSpPr>
          <p:cNvPr id="3" name="标题 2"/>
          <p:cNvSpPr>
            <a:spLocks noGrp="1"/>
          </p:cNvSpPr>
          <p:nvPr>
            <p:ph type="title"/>
          </p:nvPr>
        </p:nvSpPr>
        <p:spPr/>
        <p:txBody>
          <a:bodyPr/>
          <a:lstStyle/>
          <a:p>
            <a:r>
              <a:rPr lang="zh-CN" altLang="en-US" dirty="0" smtClean="0"/>
              <a:t>曾经的渔药</a:t>
            </a:r>
            <a:endParaRPr lang="zh-CN" altLang="en-US" dirty="0"/>
          </a:p>
        </p:txBody>
      </p:sp>
      <p:sp>
        <p:nvSpPr>
          <p:cNvPr id="4" name="爆炸形 2 3"/>
          <p:cNvSpPr/>
          <p:nvPr/>
        </p:nvSpPr>
        <p:spPr>
          <a:xfrm>
            <a:off x="4644008" y="2348880"/>
            <a:ext cx="4608512" cy="3744416"/>
          </a:xfrm>
          <a:prstGeom prst="irregularSeal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zh-CN" altLang="en-US" sz="4000" dirty="0" smtClean="0">
                <a:solidFill>
                  <a:srgbClr val="C00000"/>
                </a:solidFill>
                <a:latin typeface="华文琥珀" panose="02010800040101010101" pitchFamily="2" charset="-122"/>
                <a:ea typeface="华文琥珀" panose="02010800040101010101" pitchFamily="2" charset="-122"/>
              </a:rPr>
              <a:t>禁用</a:t>
            </a:r>
            <a:r>
              <a:rPr lang="en-US" altLang="zh-CN" sz="7200" dirty="0" smtClean="0">
                <a:solidFill>
                  <a:srgbClr val="C00000"/>
                </a:solidFill>
                <a:latin typeface="华文琥珀" panose="02010800040101010101" pitchFamily="2" charset="-122"/>
                <a:ea typeface="华文琥珀" panose="02010800040101010101" pitchFamily="2" charset="-122"/>
              </a:rPr>
              <a:t>×</a:t>
            </a:r>
            <a:endParaRPr lang="zh-CN" altLang="en-US" sz="7200" dirty="0">
              <a:solidFill>
                <a:srgbClr val="C00000"/>
              </a:solidFill>
              <a:latin typeface="华文琥珀" panose="02010800040101010101" pitchFamily="2" charset="-122"/>
              <a:ea typeface="华文琥珀" panose="02010800040101010101" pitchFamily="2" charset="-122"/>
            </a:endParaRPr>
          </a:p>
        </p:txBody>
      </p:sp>
      <p:sp>
        <p:nvSpPr>
          <p:cNvPr id="5" name="灯片编号占位符 4"/>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占位符 3"/>
          <p:cNvGraphicFramePr>
            <a:graphicFrameLocks noGrp="1"/>
          </p:cNvGraphicFramePr>
          <p:nvPr>
            <p:ph type="tbl" idx="1"/>
          </p:nvPr>
        </p:nvGraphicFramePr>
        <p:xfrm>
          <a:off x="539552" y="1412778"/>
          <a:ext cx="8136904" cy="5256579"/>
        </p:xfrm>
        <a:graphic>
          <a:graphicData uri="http://schemas.openxmlformats.org/drawingml/2006/table">
            <a:tbl>
              <a:tblPr>
                <a:tableStyleId>{5C22544A-7EE6-4342-B048-85BDC9FD1C3A}</a:tableStyleId>
              </a:tblPr>
              <a:tblGrid>
                <a:gridCol w="504056"/>
                <a:gridCol w="2109635"/>
                <a:gridCol w="554661"/>
                <a:gridCol w="2358110"/>
                <a:gridCol w="594218"/>
                <a:gridCol w="2016224"/>
              </a:tblGrid>
              <a:tr h="526265">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地虫硫磷</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ctr" defTabSz="914400" rtl="0" eaLnBrk="1" latinLnBrk="0" hangingPunct="1">
                        <a:spcAft>
                          <a:spcPts val="0"/>
                        </a:spcAft>
                      </a:pPr>
                      <a:r>
                        <a:rPr lang="en-US" sz="1600" b="1" kern="100" dirty="0">
                          <a:solidFill>
                            <a:schemeClr val="tx2">
                              <a:lumMod val="60000"/>
                              <a:lumOff val="40000"/>
                            </a:schemeClr>
                          </a:solidFill>
                          <a:effectLst/>
                          <a:latin typeface="华文细黑" panose="02010600040101010101" pitchFamily="2" charset="-122"/>
                          <a:ea typeface="华文细黑" panose="02010600040101010101" pitchFamily="2" charset="-122"/>
                          <a:cs typeface="+mn-cs"/>
                        </a:rPr>
                        <a:t>11</a:t>
                      </a:r>
                      <a:endParaRPr lang="zh-CN" sz="1600" b="1" kern="100" dirty="0">
                        <a:solidFill>
                          <a:schemeClr val="tx2">
                            <a:lumMod val="60000"/>
                            <a:lumOff val="40000"/>
                          </a:schemeClr>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chemeClr val="tx2">
                              <a:lumMod val="60000"/>
                              <a:lumOff val="40000"/>
                            </a:schemeClr>
                          </a:solidFill>
                          <a:effectLst/>
                          <a:latin typeface="华文细黑" panose="02010600040101010101" pitchFamily="2" charset="-122"/>
                          <a:ea typeface="华文细黑" panose="02010600040101010101" pitchFamily="2" charset="-122"/>
                          <a:cs typeface="+mn-cs"/>
                        </a:rPr>
                        <a:t>氟氯氰菊酯</a:t>
                      </a:r>
                      <a:endParaRPr lang="zh-CN" sz="1600" b="1" kern="100" dirty="0">
                        <a:solidFill>
                          <a:schemeClr val="tx2">
                            <a:lumMod val="60000"/>
                            <a:lumOff val="40000"/>
                          </a:schemeClr>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en-US" sz="1600" b="1" kern="100" dirty="0">
                          <a:solidFill>
                            <a:srgbClr val="FF3300"/>
                          </a:solidFill>
                          <a:effectLst/>
                          <a:latin typeface="华文细黑" panose="02010600040101010101" pitchFamily="2" charset="-122"/>
                          <a:ea typeface="华文细黑" panose="02010600040101010101" pitchFamily="2" charset="-122"/>
                          <a:cs typeface="+mn-cs"/>
                        </a:rPr>
                        <a:t> 21</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3300"/>
                          </a:solidFill>
                          <a:effectLst/>
                          <a:latin typeface="华文细黑" panose="02010600040101010101" pitchFamily="2" charset="-122"/>
                          <a:ea typeface="华文细黑" panose="02010600040101010101" pitchFamily="2" charset="-122"/>
                          <a:cs typeface="+mn-cs"/>
                        </a:rPr>
                        <a:t>氯霉素</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r>
              <a:tr h="526265">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六六六、林丹</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ctr">
                        <a:spcAft>
                          <a:spcPts val="0"/>
                        </a:spcAft>
                      </a:pPr>
                      <a:r>
                        <a:rPr lang="en-US" sz="1600" kern="100" dirty="0">
                          <a:solidFill>
                            <a:schemeClr val="tx2">
                              <a:lumMod val="60000"/>
                              <a:lumOff val="40000"/>
                            </a:schemeClr>
                          </a:solidFill>
                          <a:effectLst/>
                          <a:latin typeface="华文细黑" panose="02010600040101010101" pitchFamily="2" charset="-122"/>
                          <a:ea typeface="华文细黑" panose="02010600040101010101" pitchFamily="2" charset="-122"/>
                        </a:rPr>
                        <a:t>12</a:t>
                      </a:r>
                      <a:endParaRPr lang="zh-CN" sz="1600" kern="100" dirty="0">
                        <a:solidFill>
                          <a:schemeClr val="tx2">
                            <a:lumMod val="60000"/>
                            <a:lumOff val="40000"/>
                          </a:schemeClr>
                        </a:solidFill>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chemeClr val="tx2">
                              <a:lumMod val="60000"/>
                              <a:lumOff val="40000"/>
                            </a:schemeClr>
                          </a:solidFill>
                          <a:effectLst/>
                          <a:latin typeface="华文细黑" panose="02010600040101010101" pitchFamily="2" charset="-122"/>
                          <a:ea typeface="华文细黑" panose="02010600040101010101" pitchFamily="2" charset="-122"/>
                          <a:cs typeface="+mn-cs"/>
                        </a:rPr>
                        <a:t>五氯酚钠</a:t>
                      </a:r>
                      <a:endParaRPr lang="zh-CN" sz="1600" b="1" kern="100" dirty="0">
                        <a:solidFill>
                          <a:schemeClr val="tx2">
                            <a:lumMod val="60000"/>
                            <a:lumOff val="40000"/>
                          </a:schemeClr>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22</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红霉素</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2892">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3</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毒杀芬</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ctr" defTabSz="914400" rtl="0" eaLnBrk="1" latinLnBrk="0" hangingPunct="1">
                        <a:spcAft>
                          <a:spcPts val="0"/>
                        </a:spcAft>
                      </a:pPr>
                      <a:r>
                        <a:rPr lang="en-US" sz="1600" b="1" kern="100" dirty="0">
                          <a:solidFill>
                            <a:srgbClr val="FF3300"/>
                          </a:solidFill>
                          <a:effectLst/>
                          <a:latin typeface="华文细黑" panose="02010600040101010101" pitchFamily="2" charset="-122"/>
                          <a:ea typeface="华文细黑" panose="02010600040101010101" pitchFamily="2" charset="-122"/>
                          <a:cs typeface="+mn-cs"/>
                        </a:rPr>
                        <a:t>13</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3300"/>
                          </a:solidFill>
                          <a:effectLst/>
                          <a:latin typeface="华文细黑" panose="02010600040101010101" pitchFamily="2" charset="-122"/>
                          <a:ea typeface="华文细黑" panose="02010600040101010101" pitchFamily="2" charset="-122"/>
                          <a:cs typeface="+mn-cs"/>
                        </a:rPr>
                        <a:t>孔雀石绿</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23</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杆菌肽锌</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6265">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4</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滴滴涕</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14</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锥虫胂胺</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24</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泰乐菌素</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6265">
                <a:tc>
                  <a:txBody>
                    <a:bodyPr/>
                    <a:lstStyle/>
                    <a:p>
                      <a:pPr marL="0" algn="ctr" defTabSz="914400" rtl="0" eaLnBrk="1" latinLnBrk="0" hangingPunct="1">
                        <a:spcAft>
                          <a:spcPts val="0"/>
                        </a:spcAft>
                      </a:pPr>
                      <a:r>
                        <a:rPr lang="en-US" sz="1600" b="1" kern="100" dirty="0">
                          <a:solidFill>
                            <a:srgbClr val="FF7C80"/>
                          </a:solidFill>
                          <a:effectLst/>
                          <a:latin typeface="华文细黑" panose="02010600040101010101" pitchFamily="2" charset="-122"/>
                          <a:ea typeface="华文细黑" panose="02010600040101010101" pitchFamily="2" charset="-122"/>
                          <a:cs typeface="+mn-cs"/>
                        </a:rPr>
                        <a:t>5</a:t>
                      </a:r>
                      <a:endParaRPr lang="zh-CN" sz="1600" b="1" kern="100" dirty="0">
                        <a:solidFill>
                          <a:srgbClr val="FF7C8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7C80"/>
                          </a:solidFill>
                          <a:effectLst/>
                          <a:latin typeface="华文细黑" panose="02010600040101010101" pitchFamily="2" charset="-122"/>
                          <a:ea typeface="华文细黑" panose="02010600040101010101" pitchFamily="2" charset="-122"/>
                          <a:cs typeface="+mn-cs"/>
                        </a:rPr>
                        <a:t>甘汞</a:t>
                      </a:r>
                      <a:endParaRPr lang="zh-CN" sz="1600" b="1" kern="100" dirty="0">
                        <a:solidFill>
                          <a:srgbClr val="FF7C8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15</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酒石酸锑钾</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ctr">
                        <a:spcAft>
                          <a:spcPts val="0"/>
                        </a:spcAft>
                      </a:pPr>
                      <a:r>
                        <a:rPr lang="en-US" sz="1600" b="1" kern="100" dirty="0">
                          <a:solidFill>
                            <a:srgbClr val="CC0066"/>
                          </a:solidFill>
                          <a:effectLst/>
                          <a:latin typeface="华文细黑" panose="02010600040101010101" pitchFamily="2" charset="-122"/>
                          <a:ea typeface="华文细黑" panose="02010600040101010101" pitchFamily="2" charset="-122"/>
                        </a:rPr>
                        <a:t>25</a:t>
                      </a:r>
                      <a:endParaRPr lang="en-US" sz="1600" b="1" kern="100" dirty="0">
                        <a:solidFill>
                          <a:srgbClr val="CC0066"/>
                        </a:solidFill>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b="1" u="none" kern="100" dirty="0">
                          <a:solidFill>
                            <a:srgbClr val="CC0066"/>
                          </a:solidFill>
                          <a:effectLst/>
                          <a:latin typeface="华文细黑" panose="02010600040101010101" pitchFamily="2" charset="-122"/>
                          <a:ea typeface="华文细黑" panose="02010600040101010101" pitchFamily="2" charset="-122"/>
                        </a:rPr>
                        <a:t>环丙沙星</a:t>
                      </a:r>
                      <a:endParaRPr lang="zh-CN" sz="1600" b="1" u="none" kern="100" dirty="0">
                        <a:solidFill>
                          <a:srgbClr val="CC0066"/>
                        </a:solidFill>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6265">
                <a:tc>
                  <a:txBody>
                    <a:bodyPr/>
                    <a:lstStyle/>
                    <a:p>
                      <a:pPr marL="0" algn="ctr" defTabSz="914400" rtl="0" eaLnBrk="1" latinLnBrk="0" hangingPunct="1">
                        <a:spcAft>
                          <a:spcPts val="0"/>
                        </a:spcAft>
                      </a:pPr>
                      <a:r>
                        <a:rPr lang="en-US" sz="1600" b="1" kern="100" dirty="0">
                          <a:solidFill>
                            <a:srgbClr val="FF7C80"/>
                          </a:solidFill>
                          <a:effectLst/>
                          <a:latin typeface="华文细黑" panose="02010600040101010101" pitchFamily="2" charset="-122"/>
                          <a:ea typeface="华文细黑" panose="02010600040101010101" pitchFamily="2" charset="-122"/>
                          <a:cs typeface="+mn-cs"/>
                        </a:rPr>
                        <a:t>6</a:t>
                      </a:r>
                      <a:endParaRPr lang="zh-CN" sz="1600" b="1" kern="100" dirty="0">
                        <a:solidFill>
                          <a:srgbClr val="FF7C8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7C80"/>
                          </a:solidFill>
                          <a:effectLst/>
                          <a:latin typeface="华文细黑" panose="02010600040101010101" pitchFamily="2" charset="-122"/>
                          <a:ea typeface="华文细黑" panose="02010600040101010101" pitchFamily="2" charset="-122"/>
                          <a:cs typeface="+mn-cs"/>
                        </a:rPr>
                        <a:t>硝酸亚汞</a:t>
                      </a:r>
                      <a:endParaRPr lang="zh-CN" sz="1600" b="1" kern="100" dirty="0">
                        <a:solidFill>
                          <a:srgbClr val="FF7C8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16</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磺胺噻唑</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26</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阿伏帕星</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4916">
                <a:tc>
                  <a:txBody>
                    <a:bodyPr/>
                    <a:lstStyle/>
                    <a:p>
                      <a:pPr marL="0" algn="ctr" defTabSz="914400" rtl="0" eaLnBrk="1" latinLnBrk="0" hangingPunct="1">
                        <a:spcAft>
                          <a:spcPts val="0"/>
                        </a:spcAft>
                      </a:pPr>
                      <a:r>
                        <a:rPr lang="en-US" sz="1600" b="1" kern="100" dirty="0">
                          <a:solidFill>
                            <a:srgbClr val="FF7C80"/>
                          </a:solidFill>
                          <a:effectLst/>
                          <a:latin typeface="华文细黑" panose="02010600040101010101" pitchFamily="2" charset="-122"/>
                          <a:ea typeface="华文细黑" panose="02010600040101010101" pitchFamily="2" charset="-122"/>
                          <a:cs typeface="+mn-cs"/>
                        </a:rPr>
                        <a:t>7</a:t>
                      </a:r>
                      <a:endParaRPr lang="zh-CN" sz="1600" b="1" kern="100" dirty="0">
                        <a:solidFill>
                          <a:srgbClr val="FF7C8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7C80"/>
                          </a:solidFill>
                          <a:effectLst/>
                          <a:latin typeface="华文细黑" panose="02010600040101010101" pitchFamily="2" charset="-122"/>
                          <a:ea typeface="华文细黑" panose="02010600040101010101" pitchFamily="2" charset="-122"/>
                          <a:cs typeface="+mn-cs"/>
                        </a:rPr>
                        <a:t>醋酸汞</a:t>
                      </a:r>
                      <a:endParaRPr lang="zh-CN" sz="1600" b="1" kern="100" dirty="0">
                        <a:solidFill>
                          <a:srgbClr val="FF7C8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17</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磺胺脒</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just" defTabSz="914400" rtl="0" eaLnBrk="1" latinLnBrk="0" hangingPunct="1">
                        <a:spcAft>
                          <a:spcPts val="0"/>
                        </a:spcAft>
                      </a:pPr>
                      <a:r>
                        <a:rPr lang="en-US" sz="1600" b="1" kern="100" dirty="0">
                          <a:solidFill>
                            <a:srgbClr val="FF3300"/>
                          </a:solidFill>
                          <a:effectLst/>
                          <a:latin typeface="华文细黑" panose="02010600040101010101" pitchFamily="2" charset="-122"/>
                          <a:ea typeface="华文细黑" panose="02010600040101010101" pitchFamily="2" charset="-122"/>
                          <a:cs typeface="+mn-cs"/>
                        </a:rPr>
                        <a:t> 27</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3300"/>
                          </a:solidFill>
                          <a:effectLst/>
                          <a:latin typeface="华文细黑" panose="02010600040101010101" pitchFamily="2" charset="-122"/>
                          <a:ea typeface="华文细黑" panose="02010600040101010101" pitchFamily="2" charset="-122"/>
                          <a:cs typeface="+mn-cs"/>
                        </a:rPr>
                        <a:t>喹乙醇</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r>
              <a:tr h="524916">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8</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a:effectLst/>
                          <a:latin typeface="华文细黑" panose="02010600040101010101" pitchFamily="2" charset="-122"/>
                          <a:ea typeface="华文细黑" panose="02010600040101010101" pitchFamily="2" charset="-122"/>
                        </a:rPr>
                        <a:t>呋喃丹</a:t>
                      </a:r>
                      <a:endParaRPr lang="zh-CN" sz="1600" kern="10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18</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3300"/>
                          </a:solidFill>
                          <a:effectLst/>
                          <a:latin typeface="华文细黑" panose="02010600040101010101" pitchFamily="2" charset="-122"/>
                          <a:ea typeface="华文细黑" panose="02010600040101010101" pitchFamily="2" charset="-122"/>
                          <a:cs typeface="+mn-cs"/>
                        </a:rPr>
                        <a:t>呋喃西林</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28</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速达肥</a:t>
                      </a:r>
                      <a:r>
                        <a:rPr lang="zh-CN" sz="900" kern="100" dirty="0">
                          <a:effectLst/>
                          <a:latin typeface="华文细黑" panose="02010600040101010101" pitchFamily="2" charset="-122"/>
                          <a:ea typeface="华文细黑" panose="02010600040101010101" pitchFamily="2" charset="-122"/>
                        </a:rPr>
                        <a:t>（</a:t>
                      </a:r>
                      <a:r>
                        <a:rPr lang="en-US" altLang="zh-CN" sz="900" kern="100" dirty="0">
                          <a:effectLst/>
                          <a:latin typeface="华文细黑" panose="02010600040101010101" pitchFamily="2" charset="-122"/>
                          <a:ea typeface="华文细黑" panose="02010600040101010101" pitchFamily="2" charset="-122"/>
                        </a:rPr>
                        <a:t>5-</a:t>
                      </a:r>
                      <a:r>
                        <a:rPr lang="zh-CN" altLang="en-US" sz="900" kern="100" dirty="0">
                          <a:effectLst/>
                          <a:latin typeface="华文细黑" panose="02010600040101010101" pitchFamily="2" charset="-122"/>
                          <a:ea typeface="华文细黑" panose="02010600040101010101" pitchFamily="2" charset="-122"/>
                        </a:rPr>
                        <a:t>苯硫基</a:t>
                      </a:r>
                      <a:r>
                        <a:rPr lang="en-US" altLang="zh-CN" sz="900" kern="100" dirty="0">
                          <a:effectLst/>
                          <a:latin typeface="华文细黑" panose="02010600040101010101" pitchFamily="2" charset="-122"/>
                          <a:ea typeface="华文细黑" panose="02010600040101010101" pitchFamily="2" charset="-122"/>
                        </a:rPr>
                        <a:t>-2-</a:t>
                      </a:r>
                      <a:r>
                        <a:rPr lang="zh-CN" altLang="en-US" sz="900" kern="100" dirty="0">
                          <a:effectLst/>
                          <a:latin typeface="华文细黑" panose="02010600040101010101" pitchFamily="2" charset="-122"/>
                          <a:ea typeface="华文细黑" panose="02010600040101010101" pitchFamily="2" charset="-122"/>
                        </a:rPr>
                        <a:t>苯并咪唑</a:t>
                      </a:r>
                      <a:r>
                        <a:rPr lang="zh-CN" sz="900" kern="100" dirty="0">
                          <a:effectLst/>
                          <a:latin typeface="华文细黑" panose="02010600040101010101" pitchFamily="2" charset="-122"/>
                          <a:ea typeface="华文细黑" panose="02010600040101010101" pitchFamily="2" charset="-122"/>
                        </a:rPr>
                        <a:t>）</a:t>
                      </a:r>
                      <a:endParaRPr lang="zh-CN" sz="9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6265">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9</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杀虫脒</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ctr" defTabSz="914400" rtl="0" eaLnBrk="1" latinLnBrk="0" hangingPunct="1">
                        <a:spcAft>
                          <a:spcPts val="0"/>
                        </a:spcAft>
                      </a:pPr>
                      <a:r>
                        <a:rPr lang="en-US" sz="1600" b="1" kern="100" dirty="0">
                          <a:solidFill>
                            <a:srgbClr val="FF3300"/>
                          </a:solidFill>
                          <a:effectLst/>
                          <a:latin typeface="华文细黑" panose="02010600040101010101" pitchFamily="2" charset="-122"/>
                          <a:ea typeface="华文细黑" panose="02010600040101010101" pitchFamily="2" charset="-122"/>
                          <a:cs typeface="+mn-cs"/>
                        </a:rPr>
                        <a:t>19</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3300"/>
                          </a:solidFill>
                          <a:effectLst/>
                          <a:latin typeface="华文细黑" panose="02010600040101010101" pitchFamily="2" charset="-122"/>
                          <a:ea typeface="华文细黑" panose="02010600040101010101" pitchFamily="2" charset="-122"/>
                          <a:cs typeface="+mn-cs"/>
                        </a:rPr>
                        <a:t>呋喃唑酮</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29</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己烯雌酚</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r h="526265">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10</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双甲脒</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marL="0" algn="ctr" defTabSz="914400" rtl="0" eaLnBrk="1" latinLnBrk="0" hangingPunct="1">
                        <a:spcAft>
                          <a:spcPts val="0"/>
                        </a:spcAft>
                      </a:pPr>
                      <a:r>
                        <a:rPr lang="en-US" sz="1600" b="1" kern="100" dirty="0">
                          <a:solidFill>
                            <a:srgbClr val="FF3300"/>
                          </a:solidFill>
                          <a:effectLst/>
                          <a:latin typeface="华文细黑" panose="02010600040101010101" pitchFamily="2" charset="-122"/>
                          <a:ea typeface="华文细黑" panose="02010600040101010101" pitchFamily="2" charset="-122"/>
                          <a:cs typeface="+mn-cs"/>
                        </a:rPr>
                        <a:t>20</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marL="0" algn="just" defTabSz="914400" rtl="0" eaLnBrk="1" latinLnBrk="0" hangingPunct="1">
                        <a:spcAft>
                          <a:spcPts val="0"/>
                        </a:spcAft>
                      </a:pPr>
                      <a:r>
                        <a:rPr lang="zh-CN" sz="1600" b="1" kern="100" dirty="0">
                          <a:solidFill>
                            <a:srgbClr val="FF3300"/>
                          </a:solidFill>
                          <a:effectLst/>
                          <a:latin typeface="华文细黑" panose="02010600040101010101" pitchFamily="2" charset="-122"/>
                          <a:ea typeface="华文细黑" panose="02010600040101010101" pitchFamily="2" charset="-122"/>
                          <a:cs typeface="+mn-cs"/>
                        </a:rPr>
                        <a:t>呋喃那斯</a:t>
                      </a:r>
                      <a:endParaRPr lang="zh-CN" sz="1600" b="1" kern="100" dirty="0">
                        <a:solidFill>
                          <a:srgbClr val="FF3300"/>
                        </a:solidFill>
                        <a:effectLst/>
                        <a:latin typeface="华文细黑" panose="02010600040101010101" pitchFamily="2" charset="-122"/>
                        <a:ea typeface="华文细黑" panose="02010600040101010101" pitchFamily="2" charset="-122"/>
                        <a:cs typeface="+mn-cs"/>
                      </a:endParaRPr>
                    </a:p>
                  </a:txBody>
                  <a:tcPr marL="83653" marR="83653" marT="41826" marB="41826" anchor="ctr"/>
                </a:tc>
                <a:tc>
                  <a:txBody>
                    <a:bodyPr/>
                    <a:lstStyle/>
                    <a:p>
                      <a:pPr algn="ctr">
                        <a:spcAft>
                          <a:spcPts val="0"/>
                        </a:spcAft>
                      </a:pPr>
                      <a:r>
                        <a:rPr lang="en-US" sz="1600" kern="100" dirty="0">
                          <a:effectLst/>
                          <a:latin typeface="华文细黑" panose="02010600040101010101" pitchFamily="2" charset="-122"/>
                          <a:ea typeface="华文细黑" panose="02010600040101010101" pitchFamily="2" charset="-122"/>
                        </a:rPr>
                        <a:t>30</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c>
                  <a:txBody>
                    <a:bodyPr/>
                    <a:lstStyle/>
                    <a:p>
                      <a:pPr algn="just">
                        <a:spcAft>
                          <a:spcPts val="0"/>
                        </a:spcAft>
                      </a:pPr>
                      <a:r>
                        <a:rPr lang="zh-CN" sz="1600" kern="100" dirty="0">
                          <a:effectLst/>
                          <a:latin typeface="华文细黑" panose="02010600040101010101" pitchFamily="2" charset="-122"/>
                          <a:ea typeface="华文细黑" panose="02010600040101010101" pitchFamily="2" charset="-122"/>
                        </a:rPr>
                        <a:t>甲基睾丸酮</a:t>
                      </a:r>
                      <a:endParaRPr lang="zh-CN" sz="1600" kern="100" dirty="0">
                        <a:effectLst/>
                        <a:latin typeface="华文细黑" panose="02010600040101010101" pitchFamily="2" charset="-122"/>
                        <a:ea typeface="华文细黑" panose="02010600040101010101" pitchFamily="2" charset="-122"/>
                        <a:cs typeface="Times New Roman" panose="02020603050405020304"/>
                      </a:endParaRPr>
                    </a:p>
                  </a:txBody>
                  <a:tcPr marL="83653" marR="83653" marT="41826" marB="41826" anchor="ctr"/>
                </a:tc>
              </a:tr>
            </a:tbl>
          </a:graphicData>
        </a:graphic>
      </p:graphicFrame>
      <p:sp>
        <p:nvSpPr>
          <p:cNvPr id="7" name="矩形 6"/>
          <p:cNvSpPr/>
          <p:nvPr/>
        </p:nvSpPr>
        <p:spPr>
          <a:xfrm>
            <a:off x="251520" y="260648"/>
            <a:ext cx="8892480" cy="953135"/>
          </a:xfrm>
          <a:prstGeom prst="rect">
            <a:avLst/>
          </a:prstGeom>
        </p:spPr>
        <p:txBody>
          <a:bodyPr wrap="square">
            <a:spAutoFit/>
          </a:bodyPr>
          <a:lstStyle/>
          <a:p>
            <a:pPr algn="ctr"/>
            <a:r>
              <a:rPr lang="zh-CN" altLang="zh-CN" sz="2800" b="1" dirty="0">
                <a:solidFill>
                  <a:schemeClr val="bg1"/>
                </a:solidFill>
                <a:latin typeface="Times New Roman" panose="02020603050405020304" pitchFamily="18" charset="0"/>
                <a:cs typeface="Times New Roman" panose="02020603050405020304" pitchFamily="18" charset="0"/>
              </a:rPr>
              <a:t>《无公害食品 渔用药物使用准则》</a:t>
            </a:r>
            <a:endParaRPr lang="zh-CN" altLang="zh-CN" sz="2800" b="1" dirty="0">
              <a:solidFill>
                <a:schemeClr val="bg1"/>
              </a:solidFill>
              <a:latin typeface="Times New Roman" panose="02020603050405020304" pitchFamily="18" charset="0"/>
              <a:cs typeface="Times New Roman" panose="02020603050405020304" pitchFamily="18" charset="0"/>
            </a:endParaRPr>
          </a:p>
          <a:p>
            <a:pPr algn="ctr"/>
            <a:r>
              <a:rPr lang="zh-CN" altLang="en-US" sz="2800" b="1" dirty="0" smtClean="0">
                <a:solidFill>
                  <a:schemeClr val="bg1"/>
                </a:solidFill>
                <a:latin typeface="Times New Roman" panose="02020603050405020304" pitchFamily="18" charset="0"/>
                <a:cs typeface="Times New Roman" panose="02020603050405020304" pitchFamily="18" charset="0"/>
              </a:rPr>
              <a:t>水产养殖</a:t>
            </a:r>
            <a:r>
              <a:rPr lang="zh-CN" altLang="en-US" sz="2800"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禁用药物</a:t>
            </a:r>
            <a:endParaRPr lang="zh-CN" altLang="en-US"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灯片编号占位符 1"/>
          <p:cNvSpPr>
            <a:spLocks noGrp="1"/>
          </p:cNvSpPr>
          <p:nvPr>
            <p:ph type="sldNum" sz="quarter" idx="12"/>
          </p:nvPr>
        </p:nvSpPr>
        <p:spPr/>
        <p:txBody>
          <a:bodyPr/>
          <a:p>
            <a:fld id="{6455AE17-974F-4BF8-BF7D-D0CC8C64E167}" type="slidenum">
              <a:rPr lang="en-US" altLang="zh-CN"/>
            </a:fld>
            <a:endParaRPr lang="en-US" altLang="zh-CN"/>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83568" y="260647"/>
            <a:ext cx="8229600" cy="997899"/>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CN" altLang="en-US" sz="3600" b="1" dirty="0" smtClean="0">
                <a:solidFill>
                  <a:srgbClr val="FFFF00"/>
                </a:solidFill>
              </a:rPr>
              <a:t>我国渔药现状</a:t>
            </a:r>
            <a:endParaRPr lang="zh-CN" altLang="en-US" sz="3600" b="1" dirty="0" smtClean="0">
              <a:solidFill>
                <a:srgbClr val="FFFF00"/>
              </a:solidFill>
            </a:endParaRPr>
          </a:p>
        </p:txBody>
      </p:sp>
      <p:graphicFrame>
        <p:nvGraphicFramePr>
          <p:cNvPr id="3" name="Group 344"/>
          <p:cNvGraphicFramePr/>
          <p:nvPr/>
        </p:nvGraphicFramePr>
        <p:xfrm>
          <a:off x="1115616" y="1701443"/>
          <a:ext cx="6985000" cy="4935334"/>
        </p:xfrm>
        <a:graphic>
          <a:graphicData uri="http://schemas.openxmlformats.org/drawingml/2006/table">
            <a:tbl>
              <a:tblPr>
                <a:effectLst>
                  <a:outerShdw blurRad="50800" dist="38100" dir="18900000" algn="bl" rotWithShape="0">
                    <a:prstClr val="black">
                      <a:alpha val="40000"/>
                    </a:prstClr>
                  </a:outerShdw>
                </a:effectLst>
              </a:tblPr>
              <a:tblGrid>
                <a:gridCol w="4339232"/>
                <a:gridCol w="2645544"/>
              </a:tblGrid>
              <a:tr h="493395">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2400" b="1" i="0" u="none" strike="noStrike" cap="none" normalizeH="0" baseline="0" dirty="0" smtClean="0">
                          <a:ln>
                            <a:noFill/>
                          </a:ln>
                          <a:solidFill>
                            <a:srgbClr val="FFFF00"/>
                          </a:solidFill>
                          <a:effectLst/>
                          <a:latin typeface="微软雅黑" panose="020B0503020204020204" pitchFamily="34" charset="-122"/>
                          <a:ea typeface="微软雅黑" panose="020B0503020204020204" pitchFamily="34" charset="-122"/>
                        </a:rPr>
                        <a:t>渔药</a:t>
                      </a:r>
                      <a:r>
                        <a:rPr kumimoji="1" lang="ja-JP" altLang="en-US" sz="2400" b="1" i="0" u="none" strike="noStrike" cap="none" normalizeH="0" baseline="0" dirty="0" smtClean="0">
                          <a:ln>
                            <a:noFill/>
                          </a:ln>
                          <a:solidFill>
                            <a:srgbClr val="FFFF00"/>
                          </a:solidFill>
                          <a:effectLst/>
                          <a:latin typeface="微软雅黑" panose="020B0503020204020204" pitchFamily="34" charset="-122"/>
                          <a:ea typeface="微软雅黑" panose="020B0503020204020204" pitchFamily="34" charset="-122"/>
                        </a:rPr>
                        <a:t>种类</a:t>
                      </a:r>
                      <a:endParaRPr kumimoji="1" lang="ja-JP" altLang="en-US" sz="2400" b="1" i="0" u="none" strike="noStrike" cap="none" normalizeH="0" baseline="0" dirty="0" smtClean="0">
                        <a:ln>
                          <a:noFill/>
                        </a:ln>
                        <a:solidFill>
                          <a:srgbClr val="FFFF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ja-JP" sz="2400" b="1" i="0" u="none" strike="noStrike" cap="none" normalizeH="0" baseline="0" dirty="0" smtClean="0">
                          <a:ln>
                            <a:noFill/>
                          </a:ln>
                          <a:solidFill>
                            <a:srgbClr val="FFFF00"/>
                          </a:solidFill>
                          <a:effectLst/>
                          <a:latin typeface="微软雅黑" panose="020B0503020204020204" pitchFamily="34" charset="-122"/>
                        </a:rPr>
                        <a:t>数量</a:t>
                      </a:r>
                      <a:r>
                        <a:rPr kumimoji="1" lang="en-US" altLang="zh-CN" sz="2400" b="1" i="0" u="none" strike="noStrike" cap="none" normalizeH="0" baseline="0" dirty="0" smtClean="0">
                          <a:ln>
                            <a:noFill/>
                          </a:ln>
                          <a:solidFill>
                            <a:srgbClr val="FFFF00"/>
                          </a:solidFill>
                          <a:effectLst/>
                          <a:latin typeface="微软雅黑" panose="020B0503020204020204" pitchFamily="34" charset="-122"/>
                        </a:rPr>
                        <a:t>/</a:t>
                      </a:r>
                      <a:r>
                        <a:rPr kumimoji="1" lang="zh-CN" altLang="en-US" sz="2400" b="1" i="0" u="none" strike="noStrike" cap="none" normalizeH="0" baseline="0" dirty="0" smtClean="0">
                          <a:ln>
                            <a:noFill/>
                          </a:ln>
                          <a:solidFill>
                            <a:srgbClr val="FFFF00"/>
                          </a:solidFill>
                          <a:effectLst/>
                          <a:latin typeface="微软雅黑" panose="020B0503020204020204" pitchFamily="34" charset="-122"/>
                        </a:rPr>
                        <a:t>种</a:t>
                      </a:r>
                      <a:endParaRPr kumimoji="1" lang="zh-CN" altLang="en-US" sz="2400" b="1" i="0" u="none" strike="noStrike" cap="none" normalizeH="0" baseline="0" dirty="0" smtClean="0">
                        <a:ln>
                          <a:noFill/>
                        </a:ln>
                        <a:solidFill>
                          <a:srgbClr val="FFFF00"/>
                        </a:solidFill>
                        <a:effectLst/>
                        <a:latin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r>
              <a:tr h="493395">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抗微生物药</a:t>
                      </a:r>
                      <a:endPar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zh-CN"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20</a:t>
                      </a:r>
                      <a:endParaRPr kumimoji="1" lang="en-US" altLang="zh-CN"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抗寄生虫药</a:t>
                      </a:r>
                      <a:endPar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15</a:t>
                      </a:r>
                      <a:endPar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消 毒 药</a:t>
                      </a:r>
                      <a:endPar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16</a:t>
                      </a:r>
                      <a:endPar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94030">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ja-JP" altLang="en-US" sz="2400" b="0" i="0" u="none" strike="noStrike" kern="1200"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mn-cs"/>
                        </a:rPr>
                        <a:t>中 草 药</a:t>
                      </a:r>
                      <a:endParaRPr kumimoji="1" lang="ja-JP" altLang="en-US" sz="2400" b="0" i="0" u="none" strike="noStrike" kern="1200"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mn-cs"/>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rPr>
                        <a:t>71</a:t>
                      </a:r>
                      <a:endParaRPr kumimoji="1" lang="en-US" altLang="ja-JP" sz="2400" b="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000"/>
                      </a:schemeClr>
                    </a:solid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24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维生素与促生长的药物</a:t>
                      </a:r>
                      <a:endParaRPr kumimoji="1" lang="zh-CN" altLang="en-US" sz="24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3</a:t>
                      </a:r>
                      <a:endParaRPr kumimoji="1" lang="en-US" altLang="ja-JP" sz="24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激    素</a:t>
                      </a:r>
                      <a:endParaRPr kumimoji="1" lang="zh-CN"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6</a:t>
                      </a:r>
                      <a:endParaRPr kumimoji="1" lang="en-US" altLang="ja-JP" sz="24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环境改良剂</a:t>
                      </a:r>
                      <a:endParaRPr kumimoji="1" lang="zh-CN"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7</a:t>
                      </a:r>
                      <a:endPar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defRPr/>
                      </a:pPr>
                      <a:r>
                        <a:rPr kumimoji="1" lang="zh-CN"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水产疫苗</a:t>
                      </a:r>
                      <a:endParaRPr kumimoji="1" lang="zh-CN"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6</a:t>
                      </a:r>
                      <a:endParaRPr kumimoji="1" lang="en-US" altLang="ja-JP"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93502">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合      计</a:t>
                      </a:r>
                      <a:endParaRPr kumimoji="1" lang="ja-JP" altLang="en-US"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ea typeface="宋体" panose="02010600030101010101" pitchFamily="2" charset="-122"/>
                        </a:defRPr>
                      </a:lvl1pPr>
                      <a:lvl2pPr algn="l">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ea typeface="宋体" panose="02010600030101010101" pitchFamily="2" charset="-122"/>
                        </a:defRPr>
                      </a:lvl2pPr>
                      <a:lvl3pPr algn="l">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lgn="l">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lgn="l">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en-US" altLang="zh-CN"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144</a:t>
                      </a:r>
                      <a:endParaRPr kumimoji="1" lang="en-US" altLang="zh-CN" sz="2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83568" y="260647"/>
            <a:ext cx="8229600" cy="997899"/>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CN" altLang="en-US" sz="3600" b="1" dirty="0" smtClean="0">
                <a:solidFill>
                  <a:srgbClr val="FFFF00"/>
                </a:solidFill>
              </a:rPr>
              <a:t>渔用中草药</a:t>
            </a:r>
            <a:endParaRPr lang="zh-CN" altLang="en-US" sz="3600" b="1" dirty="0" smtClean="0">
              <a:solidFill>
                <a:srgbClr val="FFFF00"/>
              </a:solidFill>
            </a:endParaRPr>
          </a:p>
        </p:txBody>
      </p:sp>
      <p:sp>
        <p:nvSpPr>
          <p:cNvPr id="4" name="内容占位符 2"/>
          <p:cNvSpPr>
            <a:spLocks noGrp="1"/>
          </p:cNvSpPr>
          <p:nvPr/>
        </p:nvSpPr>
        <p:spPr>
          <a:xfrm>
            <a:off x="277494" y="1256928"/>
            <a:ext cx="5590649" cy="1524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a:lstStyle>
          <a:p>
            <a:pPr>
              <a:lnSpc>
                <a:spcPct val="130000"/>
              </a:lnSpc>
            </a:pPr>
            <a:r>
              <a:rPr lang="zh-CN" altLang="en-US" b="1" dirty="0" smtClean="0">
                <a:sym typeface="+mn-ea"/>
              </a:rPr>
              <a:t>中草药具有开发为植物源药物的广泛前景，成为抗生素的有效替代品。</a:t>
            </a:r>
            <a:endParaRPr lang="zh-CN" altLang="en-US" b="1" dirty="0" smtClean="0">
              <a:sym typeface="+mn-ea"/>
            </a:endParaRPr>
          </a:p>
          <a:p>
            <a:pPr>
              <a:lnSpc>
                <a:spcPct val="130000"/>
              </a:lnSpc>
            </a:pPr>
            <a:endParaRPr lang="en-US" altLang="zh-CN" b="1" dirty="0" smtClean="0">
              <a:latin typeface="华文楷体" panose="02010600040101010101" pitchFamily="2" charset="-122"/>
              <a:ea typeface="华文楷体" panose="02010600040101010101" pitchFamily="2" charset="-122"/>
            </a:endParaRPr>
          </a:p>
        </p:txBody>
      </p:sp>
      <p:sp>
        <p:nvSpPr>
          <p:cNvPr id="18" name="出自【趣你的PPT】(微信:qunideppt)：最优质的PPT资源库"/>
          <p:cNvSpPr/>
          <p:nvPr/>
        </p:nvSpPr>
        <p:spPr>
          <a:xfrm>
            <a:off x="683260" y="2796540"/>
            <a:ext cx="2052638" cy="10541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anchor="ctr"/>
          <a:lstStyle/>
          <a:p>
            <a:pPr marL="0" marR="0" lvl="0" indent="0" algn="ctr" defTabSz="913765" rtl="0" eaLnBrk="1" fontAlgn="auto" latinLnBrk="0" hangingPunct="1">
              <a:lnSpc>
                <a:spcPct val="100000"/>
              </a:lnSpc>
              <a:spcBef>
                <a:spcPts val="0"/>
              </a:spcBef>
              <a:spcAft>
                <a:spcPts val="0"/>
              </a:spcAft>
              <a:buClrTx/>
              <a:buSzTx/>
              <a:buFontTx/>
              <a:buNone/>
              <a:defRPr/>
            </a:pPr>
            <a:r>
              <a:rPr lang="zh-CN" altLang="en-US" sz="2000" b="1" dirty="0" smtClean="0">
                <a:sym typeface="+mn-ea"/>
              </a:rPr>
              <a:t>绿色饲料添加剂</a:t>
            </a:r>
            <a:endParaRPr kumimoji="0" lang="zh-CN" altLang="en-US" sz="2000" b="1" i="0" u="none" strike="noStrike" kern="1200" cap="none" spc="0" normalizeH="0" baseline="0" noProof="0" dirty="0" smtClean="0">
              <a:ln>
                <a:noFill/>
              </a:ln>
              <a:solidFill>
                <a:prstClr val="white"/>
              </a:solidFill>
              <a:effectLst/>
              <a:uLnTx/>
              <a:uFillTx/>
              <a:latin typeface="+mn-lt"/>
              <a:ea typeface="+mn-ea"/>
              <a:cs typeface="+mn-cs"/>
              <a:sym typeface="+mn-ea"/>
            </a:endParaRPr>
          </a:p>
        </p:txBody>
      </p:sp>
      <p:sp>
        <p:nvSpPr>
          <p:cNvPr id="5" name="出自【趣你的PPT】(微信:qunideppt)：最优质的PPT资源库"/>
          <p:cNvSpPr/>
          <p:nvPr/>
        </p:nvSpPr>
        <p:spPr>
          <a:xfrm>
            <a:off x="683260" y="4039235"/>
            <a:ext cx="2052638" cy="10541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anchor="ctr"/>
          <a:lstStyle/>
          <a:p>
            <a:pPr marL="0" marR="0" lvl="0" indent="0" algn="l" defTabSz="913765" rtl="0" eaLnBrk="1" fontAlgn="auto" latinLnBrk="0" hangingPunct="1">
              <a:lnSpc>
                <a:spcPct val="100000"/>
              </a:lnSpc>
              <a:spcBef>
                <a:spcPts val="0"/>
              </a:spcBef>
              <a:spcAft>
                <a:spcPts val="0"/>
              </a:spcAft>
              <a:buClrTx/>
              <a:buSzTx/>
              <a:buFontTx/>
              <a:buNone/>
              <a:defRPr/>
            </a:pPr>
            <a:r>
              <a:rPr lang="zh-CN" altLang="en-US" sz="2000" b="1" dirty="0" smtClean="0">
                <a:sym typeface="+mn-ea"/>
              </a:rPr>
              <a:t>天然免疫增强剂</a:t>
            </a:r>
            <a:endParaRPr kumimoji="0" lang="zh-CN" altLang="en-US" sz="2000" b="1" i="0" u="none" strike="noStrike" kern="1200" cap="none" spc="0" normalizeH="0" baseline="0" noProof="0" dirty="0" smtClean="0">
              <a:ln>
                <a:noFill/>
              </a:ln>
              <a:solidFill>
                <a:prstClr val="white"/>
              </a:solidFill>
              <a:effectLst/>
              <a:uLnTx/>
              <a:uFillTx/>
              <a:latin typeface="+mn-lt"/>
              <a:ea typeface="+mn-ea"/>
              <a:cs typeface="+mn-cs"/>
              <a:sym typeface="+mn-ea"/>
            </a:endParaRPr>
          </a:p>
        </p:txBody>
      </p:sp>
      <p:sp>
        <p:nvSpPr>
          <p:cNvPr id="7" name="出自【趣你的PPT】(微信:qunideppt)：最优质的PPT资源库"/>
          <p:cNvSpPr/>
          <p:nvPr/>
        </p:nvSpPr>
        <p:spPr>
          <a:xfrm>
            <a:off x="683260" y="5309235"/>
            <a:ext cx="2052638" cy="1054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anchor="ctr"/>
          <a:lstStyle/>
          <a:p>
            <a:pPr marL="0" marR="0" lvl="0" indent="0" algn="l" defTabSz="913765" rtl="0" eaLnBrk="1" fontAlgn="auto" latinLnBrk="0" hangingPunct="1">
              <a:lnSpc>
                <a:spcPct val="100000"/>
              </a:lnSpc>
              <a:spcBef>
                <a:spcPts val="0"/>
              </a:spcBef>
              <a:spcAft>
                <a:spcPts val="0"/>
              </a:spcAft>
              <a:buClrTx/>
              <a:buSzTx/>
              <a:buFontTx/>
              <a:buNone/>
              <a:defRPr/>
            </a:pPr>
            <a:r>
              <a:rPr lang="zh-CN" altLang="en-US" sz="2000" b="1" dirty="0" smtClean="0">
                <a:sym typeface="+mn-ea"/>
              </a:rPr>
              <a:t>渔药</a:t>
            </a:r>
            <a:r>
              <a:rPr lang="en-US" altLang="zh-CN" sz="2000" b="1" dirty="0" smtClean="0">
                <a:sym typeface="+mn-ea"/>
              </a:rPr>
              <a:t>-</a:t>
            </a:r>
            <a:endParaRPr lang="en-US" altLang="zh-CN" sz="2000" b="1" dirty="0" smtClean="0">
              <a:sym typeface="+mn-ea"/>
            </a:endParaRPr>
          </a:p>
          <a:p>
            <a:pPr marL="0" marR="0" lvl="0" indent="0" algn="ctr" defTabSz="913765" rtl="0" eaLnBrk="1" fontAlgn="auto" latinLnBrk="0" hangingPunct="1">
              <a:lnSpc>
                <a:spcPct val="100000"/>
              </a:lnSpc>
              <a:spcBef>
                <a:spcPts val="0"/>
              </a:spcBef>
              <a:spcAft>
                <a:spcPts val="0"/>
              </a:spcAft>
              <a:buClrTx/>
              <a:buSzTx/>
              <a:buFontTx/>
              <a:buNone/>
              <a:defRPr/>
            </a:pPr>
            <a:r>
              <a:rPr lang="zh-CN" altLang="en-US" sz="2000" b="1" dirty="0" smtClean="0">
                <a:sym typeface="+mn-ea"/>
              </a:rPr>
              <a:t>临床治疗药物</a:t>
            </a:r>
            <a:endParaRPr kumimoji="0" lang="zh-CN" altLang="en-US" sz="2000" b="1" i="0" u="none" strike="noStrike" kern="1200" cap="none" spc="0" normalizeH="0" baseline="0" noProof="0" dirty="0" smtClean="0">
              <a:ln>
                <a:noFill/>
              </a:ln>
              <a:solidFill>
                <a:prstClr val="white"/>
              </a:solidFill>
              <a:effectLst/>
              <a:uLnTx/>
              <a:uFillTx/>
              <a:latin typeface="+mn-lt"/>
              <a:ea typeface="+mn-ea"/>
              <a:cs typeface="+mn-cs"/>
              <a:sym typeface="+mn-ea"/>
            </a:endParaRPr>
          </a:p>
        </p:txBody>
      </p:sp>
      <p:sp>
        <p:nvSpPr>
          <p:cNvPr id="8" name="文本框 7"/>
          <p:cNvSpPr txBox="1"/>
          <p:nvPr/>
        </p:nvSpPr>
        <p:spPr>
          <a:xfrm>
            <a:off x="2934970" y="2836545"/>
            <a:ext cx="5469890" cy="829945"/>
          </a:xfrm>
          <a:prstGeom prst="rect">
            <a:avLst/>
          </a:prstGeom>
          <a:noFill/>
          <a:ln w="9525">
            <a:noFill/>
          </a:ln>
        </p:spPr>
        <p:txBody>
          <a:bodyPr wrap="square" rtlCol="0" anchor="t">
            <a:spAutoFit/>
          </a:bodyPr>
          <a:lstStyle/>
          <a:p>
            <a:pPr lvl="0" algn="l" fontAlgn="base"/>
            <a:r>
              <a:rPr lang="zh-CN" altLang="en-US" sz="2400" b="1" dirty="0" smtClean="0">
                <a:solidFill>
                  <a:schemeClr val="tx2"/>
                </a:solidFill>
                <a:sym typeface="+mn-ea"/>
              </a:rPr>
              <a:t>完善营养配伍，提高摄食率，促进饲料转化和生长。</a:t>
            </a:r>
            <a:endParaRPr lang="zh-CN" altLang="en-US" sz="2400" b="1" dirty="0" smtClean="0">
              <a:solidFill>
                <a:schemeClr val="tx2"/>
              </a:solidFill>
              <a:sym typeface="+mn-ea"/>
            </a:endParaRPr>
          </a:p>
        </p:txBody>
      </p:sp>
      <p:sp>
        <p:nvSpPr>
          <p:cNvPr id="9" name="文本框 8"/>
          <p:cNvSpPr txBox="1"/>
          <p:nvPr/>
        </p:nvSpPr>
        <p:spPr>
          <a:xfrm>
            <a:off x="2863215" y="3968750"/>
            <a:ext cx="5469890" cy="1198880"/>
          </a:xfrm>
          <a:prstGeom prst="rect">
            <a:avLst/>
          </a:prstGeom>
          <a:noFill/>
          <a:ln w="9525">
            <a:noFill/>
          </a:ln>
        </p:spPr>
        <p:txBody>
          <a:bodyPr wrap="square" rtlCol="0" anchor="t">
            <a:spAutoFit/>
          </a:bodyPr>
          <a:lstStyle/>
          <a:p>
            <a:pPr lvl="0" algn="l" fontAlgn="base"/>
            <a:r>
              <a:rPr lang="zh-CN" altLang="en-US" sz="2400" b="1" dirty="0" smtClean="0">
                <a:solidFill>
                  <a:schemeClr val="tx2"/>
                </a:solidFill>
                <a:sym typeface="+mn-ea"/>
              </a:rPr>
              <a:t>调节免疫系统，增强水产动物体质，提高免疫功能和抗病能力，降低发病率和死亡率。</a:t>
            </a:r>
            <a:endParaRPr lang="zh-CN" altLang="en-US" sz="2400" b="1" dirty="0" smtClean="0">
              <a:solidFill>
                <a:schemeClr val="tx2"/>
              </a:solidFill>
              <a:sym typeface="+mn-ea"/>
            </a:endParaRPr>
          </a:p>
        </p:txBody>
      </p:sp>
      <p:sp>
        <p:nvSpPr>
          <p:cNvPr id="10" name="文本框 9"/>
          <p:cNvSpPr txBox="1"/>
          <p:nvPr/>
        </p:nvSpPr>
        <p:spPr>
          <a:xfrm>
            <a:off x="2918460" y="5403215"/>
            <a:ext cx="5469890" cy="829945"/>
          </a:xfrm>
          <a:prstGeom prst="rect">
            <a:avLst/>
          </a:prstGeom>
          <a:noFill/>
          <a:ln w="9525">
            <a:noFill/>
          </a:ln>
        </p:spPr>
        <p:txBody>
          <a:bodyPr wrap="square" rtlCol="0" anchor="t">
            <a:spAutoFit/>
          </a:bodyPr>
          <a:lstStyle/>
          <a:p>
            <a:pPr lvl="0" algn="l" fontAlgn="base"/>
            <a:r>
              <a:rPr lang="zh-CN" altLang="en-US" sz="2400" b="1" dirty="0" smtClean="0">
                <a:solidFill>
                  <a:schemeClr val="tx2"/>
                </a:solidFill>
                <a:sym typeface="+mn-ea"/>
              </a:rPr>
              <a:t>杀菌、消毒、驱虫及疾病预防，提高水产动物的抗应激能力和成活率。</a:t>
            </a:r>
            <a:endParaRPr lang="zh-CN" altLang="en-US" sz="2400" b="1" dirty="0" smtClean="0">
              <a:solidFill>
                <a:schemeClr val="tx2"/>
              </a:solidFill>
              <a:sym typeface="+mn-ea"/>
            </a:endParaRPr>
          </a:p>
        </p:txBody>
      </p:sp>
      <p:sp>
        <p:nvSpPr>
          <p:cNvPr id="194" name=" 194">
            <a:hlinkClick r:id="rId1" action="ppaction://hlinksldjump"/>
          </p:cNvPr>
          <p:cNvSpPr/>
          <p:nvPr/>
        </p:nvSpPr>
        <p:spPr>
          <a:xfrm>
            <a:off x="8544560" y="3000375"/>
            <a:ext cx="216535" cy="215900"/>
          </a:xfrm>
          <a:prstGeom prst="oc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 194">
            <a:hlinkClick r:id="rId2" action="ppaction://hlinksldjump"/>
          </p:cNvPr>
          <p:cNvSpPr/>
          <p:nvPr/>
        </p:nvSpPr>
        <p:spPr>
          <a:xfrm>
            <a:off x="8544560" y="4303395"/>
            <a:ext cx="216535" cy="215900"/>
          </a:xfrm>
          <a:prstGeom prst="oc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 194">
            <a:hlinkClick r:id="rId3" action="ppaction://hlinksldjump"/>
          </p:cNvPr>
          <p:cNvSpPr/>
          <p:nvPr/>
        </p:nvSpPr>
        <p:spPr>
          <a:xfrm>
            <a:off x="8544560" y="5658485"/>
            <a:ext cx="216535" cy="215900"/>
          </a:xfrm>
          <a:prstGeom prst="oc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灯片编号占位符 10"/>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851400" y="103505"/>
            <a:ext cx="3721100" cy="864235"/>
          </a:xfrm>
        </p:spPr>
        <p:txBody>
          <a:bodyPr>
            <a:normAutofit fontScale="90000"/>
          </a:bodyPr>
          <a:lstStyle/>
          <a:p>
            <a:pPr algn="r"/>
            <a:r>
              <a:rPr lang="zh-CN" altLang="en-US" sz="4000" b="1" dirty="0" smtClean="0">
                <a:sym typeface="+mn-ea"/>
              </a:rPr>
              <a:t>绿色饲料添加剂</a:t>
            </a:r>
            <a:endParaRPr lang="zh-CN" altLang="en-US" sz="4000" b="1" dirty="0" smtClean="0">
              <a:solidFill>
                <a:srgbClr val="FFFF00"/>
              </a:solidFill>
              <a:sym typeface="+mn-ea"/>
            </a:endParaRPr>
          </a:p>
        </p:txBody>
      </p:sp>
      <p:sp>
        <p:nvSpPr>
          <p:cNvPr id="3" name="内容占位符 2"/>
          <p:cNvSpPr>
            <a:spLocks noGrp="1"/>
          </p:cNvSpPr>
          <p:nvPr>
            <p:ph idx="4294967295"/>
          </p:nvPr>
        </p:nvSpPr>
        <p:spPr>
          <a:xfrm>
            <a:off x="538480" y="1484630"/>
            <a:ext cx="8034020" cy="4968240"/>
          </a:xfrm>
        </p:spPr>
        <p:txBody>
          <a:bodyPr>
            <a:normAutofit/>
          </a:bodyPr>
          <a:lstStyle/>
          <a:p>
            <a:pPr fontAlgn="auto">
              <a:lnSpc>
                <a:spcPct val="120000"/>
              </a:lnSpc>
              <a:spcBef>
                <a:spcPts val="1200"/>
              </a:spcBef>
            </a:pPr>
            <a:r>
              <a:rPr lang="zh-CN" altLang="en-US" sz="2200" b="1" dirty="0" smtClean="0">
                <a:latin typeface="华文细黑" panose="02010600040101010101" pitchFamily="2" charset="-122"/>
                <a:ea typeface="华文细黑" panose="02010600040101010101" pitchFamily="2" charset="-122"/>
              </a:rPr>
              <a:t>不仅</a:t>
            </a:r>
            <a:r>
              <a:rPr lang="zh-CN" altLang="zh-CN" sz="2200" b="1" dirty="0" smtClean="0">
                <a:latin typeface="华文细黑" panose="02010600040101010101" pitchFamily="2" charset="-122"/>
                <a:ea typeface="华文细黑" panose="02010600040101010101" pitchFamily="2" charset="-122"/>
              </a:rPr>
              <a:t>含有丰富的蛋白质、糖和脂肪等营养元素外，还含有丰富的氨基酸、维生素和矿物质等微量元素</a:t>
            </a:r>
            <a:r>
              <a:rPr lang="zh-CN" altLang="en-US" sz="2200" b="1" dirty="0" smtClean="0">
                <a:latin typeface="华文细黑" panose="02010600040101010101" pitchFamily="2" charset="-122"/>
                <a:ea typeface="华文细黑" panose="02010600040101010101" pitchFamily="2" charset="-122"/>
              </a:rPr>
              <a:t>。</a:t>
            </a:r>
            <a:endParaRPr lang="en-US" altLang="zh-CN" sz="2200" b="1" dirty="0" smtClean="0">
              <a:latin typeface="华文细黑" panose="02010600040101010101" pitchFamily="2" charset="-122"/>
              <a:ea typeface="华文细黑" panose="02010600040101010101" pitchFamily="2" charset="-122"/>
            </a:endParaRPr>
          </a:p>
          <a:p>
            <a:pPr fontAlgn="auto">
              <a:lnSpc>
                <a:spcPct val="120000"/>
              </a:lnSpc>
              <a:spcBef>
                <a:spcPts val="1200"/>
              </a:spcBef>
            </a:pPr>
            <a:r>
              <a:rPr lang="zh-CN" altLang="zh-CN" sz="2200" b="1" dirty="0" smtClean="0">
                <a:latin typeface="华文细黑" panose="02010600040101010101" pitchFamily="2" charset="-122"/>
                <a:ea typeface="华文细黑" panose="02010600040101010101" pitchFamily="2" charset="-122"/>
              </a:rPr>
              <a:t>在</a:t>
            </a:r>
            <a:r>
              <a:rPr lang="zh-CN" altLang="zh-CN" sz="2200" b="1" dirty="0">
                <a:latin typeface="华文细黑" panose="02010600040101010101" pitchFamily="2" charset="-122"/>
                <a:ea typeface="华文细黑" panose="02010600040101010101" pitchFamily="2" charset="-122"/>
              </a:rPr>
              <a:t>鲤鱼基础饲料中添加佩兰、丹皮和灵芝等中草药，可有效改善鲤鱼肝胰脏的蛋白</a:t>
            </a:r>
            <a:r>
              <a:rPr lang="zh-CN" altLang="zh-CN" sz="2200" b="1" dirty="0" smtClean="0">
                <a:latin typeface="华文细黑" panose="02010600040101010101" pitchFamily="2" charset="-122"/>
                <a:ea typeface="华文细黑" panose="02010600040101010101" pitchFamily="2" charset="-122"/>
              </a:rPr>
              <a:t>酶活性</a:t>
            </a:r>
            <a:r>
              <a:rPr lang="zh-CN" altLang="en-US" sz="2200" b="1" dirty="0">
                <a:latin typeface="华文细黑" panose="02010600040101010101" pitchFamily="2" charset="-122"/>
                <a:ea typeface="华文细黑" panose="02010600040101010101" pitchFamily="2" charset="-122"/>
              </a:rPr>
              <a:t>。</a:t>
            </a:r>
            <a:endParaRPr lang="en-US" altLang="zh-CN" sz="2200" b="1" dirty="0" smtClean="0">
              <a:latin typeface="华文细黑" panose="02010600040101010101" pitchFamily="2" charset="-122"/>
              <a:ea typeface="华文细黑" panose="02010600040101010101" pitchFamily="2" charset="-122"/>
            </a:endParaRPr>
          </a:p>
          <a:p>
            <a:pPr fontAlgn="auto">
              <a:lnSpc>
                <a:spcPct val="120000"/>
              </a:lnSpc>
              <a:spcBef>
                <a:spcPts val="1200"/>
              </a:spcBef>
            </a:pPr>
            <a:r>
              <a:rPr lang="zh-CN" altLang="zh-CN" sz="2200" b="1" dirty="0" smtClean="0">
                <a:latin typeface="华文细黑" panose="02010600040101010101" pitchFamily="2" charset="-122"/>
                <a:ea typeface="华文细黑" panose="02010600040101010101" pitchFamily="2" charset="-122"/>
              </a:rPr>
              <a:t>在</a:t>
            </a:r>
            <a:r>
              <a:rPr lang="zh-CN" altLang="zh-CN" sz="2200" b="1" dirty="0">
                <a:latin typeface="华文细黑" panose="02010600040101010101" pitchFamily="2" charset="-122"/>
                <a:ea typeface="华文细黑" panose="02010600040101010101" pitchFamily="2" charset="-122"/>
              </a:rPr>
              <a:t>斜带石斑鱼饲料中加入</a:t>
            </a:r>
            <a:r>
              <a:rPr lang="en-US" altLang="zh-CN" sz="2200" b="1" dirty="0">
                <a:latin typeface="华文细黑" panose="02010600040101010101" pitchFamily="2" charset="-122"/>
                <a:ea typeface="华文细黑" panose="02010600040101010101" pitchFamily="2" charset="-122"/>
              </a:rPr>
              <a:t>1%</a:t>
            </a:r>
            <a:r>
              <a:rPr lang="zh-CN" altLang="zh-CN" sz="2200" b="1" dirty="0">
                <a:latin typeface="华文细黑" panose="02010600040101010101" pitchFamily="2" charset="-122"/>
                <a:ea typeface="华文细黑" panose="02010600040101010101" pitchFamily="2" charset="-122"/>
              </a:rPr>
              <a:t>的复方中草药，可以提高石斑鱼的消化酶活力，改善石斑鱼的生产性能</a:t>
            </a:r>
            <a:r>
              <a:rPr lang="zh-CN" altLang="zh-CN" sz="2200" b="1" dirty="0" smtClean="0">
                <a:latin typeface="华文细黑" panose="02010600040101010101" pitchFamily="2" charset="-122"/>
                <a:ea typeface="华文细黑" panose="02010600040101010101" pitchFamily="2" charset="-122"/>
              </a:rPr>
              <a:t>。</a:t>
            </a:r>
            <a:endParaRPr lang="en-US" altLang="zh-CN" sz="2200" b="1" dirty="0" smtClean="0">
              <a:latin typeface="华文细黑" panose="02010600040101010101" pitchFamily="2" charset="-122"/>
              <a:ea typeface="华文细黑" panose="02010600040101010101" pitchFamily="2" charset="-122"/>
            </a:endParaRPr>
          </a:p>
          <a:p>
            <a:pPr fontAlgn="auto">
              <a:lnSpc>
                <a:spcPct val="120000"/>
              </a:lnSpc>
              <a:spcBef>
                <a:spcPts val="1200"/>
              </a:spcBef>
            </a:pPr>
            <a:r>
              <a:rPr lang="zh-CN" altLang="zh-CN" sz="2200" b="1" dirty="0" smtClean="0">
                <a:latin typeface="华文细黑" panose="02010600040101010101" pitchFamily="2" charset="-122"/>
                <a:ea typeface="华文细黑" panose="02010600040101010101" pitchFamily="2" charset="-122"/>
              </a:rPr>
              <a:t>在</a:t>
            </a:r>
            <a:r>
              <a:rPr lang="zh-CN" altLang="zh-CN" sz="2200" b="1" dirty="0">
                <a:latin typeface="华文细黑" panose="02010600040101010101" pitchFamily="2" charset="-122"/>
                <a:ea typeface="华文细黑" panose="02010600040101010101" pitchFamily="2" charset="-122"/>
              </a:rPr>
              <a:t>锦鲤饲料中加入火棘、浒苔、海星，可以有效提高锦鲤进食量，减少多余的饲料对水体的</a:t>
            </a:r>
            <a:r>
              <a:rPr lang="zh-CN" altLang="zh-CN" sz="2200" b="1" dirty="0" smtClean="0">
                <a:latin typeface="华文细黑" panose="02010600040101010101" pitchFamily="2" charset="-122"/>
                <a:ea typeface="华文细黑" panose="02010600040101010101" pitchFamily="2" charset="-122"/>
              </a:rPr>
              <a:t>污染</a:t>
            </a:r>
            <a:r>
              <a:rPr lang="zh-CN" altLang="en-US" sz="2200" b="1" dirty="0">
                <a:latin typeface="华文细黑" panose="02010600040101010101" pitchFamily="2" charset="-122"/>
                <a:ea typeface="华文细黑" panose="02010600040101010101" pitchFamily="2" charset="-122"/>
              </a:rPr>
              <a:t>。</a:t>
            </a:r>
            <a:endParaRPr lang="en-US" altLang="zh-CN" sz="2200" b="1" dirty="0" smtClean="0">
              <a:latin typeface="华文细黑" panose="02010600040101010101" pitchFamily="2" charset="-122"/>
              <a:ea typeface="华文细黑" panose="02010600040101010101" pitchFamily="2" charset="-122"/>
            </a:endParaRPr>
          </a:p>
          <a:p>
            <a:pPr fontAlgn="auto">
              <a:lnSpc>
                <a:spcPct val="120000"/>
              </a:lnSpc>
              <a:spcBef>
                <a:spcPts val="1200"/>
              </a:spcBef>
            </a:pPr>
            <a:r>
              <a:rPr lang="zh-CN" altLang="zh-CN" sz="2200" b="1" dirty="0" smtClean="0">
                <a:latin typeface="华文细黑" panose="02010600040101010101" pitchFamily="2" charset="-122"/>
                <a:ea typeface="华文细黑" panose="02010600040101010101" pitchFamily="2" charset="-122"/>
              </a:rPr>
              <a:t>在</a:t>
            </a:r>
            <a:r>
              <a:rPr lang="zh-CN" altLang="zh-CN" sz="2200" b="1" dirty="0">
                <a:latin typeface="华文细黑" panose="02010600040101010101" pitchFamily="2" charset="-122"/>
                <a:ea typeface="华文细黑" panose="02010600040101010101" pitchFamily="2" charset="-122"/>
              </a:rPr>
              <a:t>淡水虾、黄鳝、对虾饲料中加入草木犀和阿魏</a:t>
            </a:r>
            <a:r>
              <a:rPr lang="zh-CN" altLang="zh-CN" sz="2200" b="1" dirty="0" smtClean="0">
                <a:latin typeface="华文细黑" panose="02010600040101010101" pitchFamily="2" charset="-122"/>
                <a:ea typeface="华文细黑" panose="02010600040101010101" pitchFamily="2" charset="-122"/>
              </a:rPr>
              <a:t>提取物</a:t>
            </a:r>
            <a:r>
              <a:rPr lang="zh-CN" altLang="en-US" sz="2200" b="1" dirty="0">
                <a:latin typeface="华文细黑" panose="02010600040101010101" pitchFamily="2" charset="-122"/>
                <a:ea typeface="华文细黑" panose="02010600040101010101" pitchFamily="2" charset="-122"/>
              </a:rPr>
              <a:t>，</a:t>
            </a:r>
            <a:r>
              <a:rPr lang="zh-CN" altLang="zh-CN" sz="2200" b="1" dirty="0" smtClean="0">
                <a:latin typeface="华文细黑" panose="02010600040101010101" pitchFamily="2" charset="-122"/>
                <a:ea typeface="华文细黑" panose="02010600040101010101" pitchFamily="2" charset="-122"/>
              </a:rPr>
              <a:t>起</a:t>
            </a:r>
            <a:r>
              <a:rPr lang="zh-CN" altLang="zh-CN" sz="2200" b="1" dirty="0">
                <a:latin typeface="华文细黑" panose="02010600040101010101" pitchFamily="2" charset="-122"/>
                <a:ea typeface="华文细黑" panose="02010600040101010101" pitchFamily="2" charset="-122"/>
              </a:rPr>
              <a:t>到诱食作用。</a:t>
            </a:r>
            <a:endParaRPr lang="zh-CN" altLang="en-US" sz="2200" b="1" dirty="0">
              <a:latin typeface="华文细黑" panose="02010600040101010101" pitchFamily="2" charset="-122"/>
              <a:ea typeface="华文细黑" panose="02010600040101010101" pitchFamily="2" charset="-122"/>
            </a:endParaRPr>
          </a:p>
        </p:txBody>
      </p:sp>
      <p:sp>
        <p:nvSpPr>
          <p:cNvPr id="219" name=" 219"/>
          <p:cNvSpPr/>
          <p:nvPr/>
        </p:nvSpPr>
        <p:spPr>
          <a:xfrm>
            <a:off x="3780155" y="2867025"/>
            <a:ext cx="2303780"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 4"/>
          <p:cNvSpPr/>
          <p:nvPr/>
        </p:nvSpPr>
        <p:spPr>
          <a:xfrm>
            <a:off x="2842260" y="3285490"/>
            <a:ext cx="1368425"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 5"/>
          <p:cNvSpPr/>
          <p:nvPr/>
        </p:nvSpPr>
        <p:spPr>
          <a:xfrm>
            <a:off x="4643120" y="3785870"/>
            <a:ext cx="1296035"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 6"/>
          <p:cNvSpPr/>
          <p:nvPr/>
        </p:nvSpPr>
        <p:spPr>
          <a:xfrm>
            <a:off x="1139190" y="4249420"/>
            <a:ext cx="1549400" cy="762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 name=" 5"/>
          <p:cNvSpPr/>
          <p:nvPr/>
        </p:nvSpPr>
        <p:spPr>
          <a:xfrm>
            <a:off x="899592" y="6160770"/>
            <a:ext cx="1296035"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 name="图文框 8"/>
          <p:cNvSpPr/>
          <p:nvPr/>
        </p:nvSpPr>
        <p:spPr>
          <a:xfrm>
            <a:off x="323215" y="260985"/>
            <a:ext cx="1545590" cy="432435"/>
          </a:xfrm>
          <a:prstGeom prst="frame">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323215" y="325120"/>
            <a:ext cx="1545590" cy="368300"/>
          </a:xfrm>
          <a:prstGeom prst="rect">
            <a:avLst/>
          </a:prstGeom>
          <a:noFill/>
        </p:spPr>
        <p:txBody>
          <a:bodyPr wrap="square" rtlCol="0" anchor="t">
            <a:spAutoFit/>
          </a:bodyPr>
          <a:lstStyle/>
          <a:p>
            <a:pPr algn="ctr"/>
            <a:r>
              <a:rPr lang="zh-CN" altLang="en-US" b="1">
                <a:solidFill>
                  <a:srgbClr val="FFC000"/>
                </a:solidFill>
              </a:rPr>
              <a:t>研究结论</a:t>
            </a:r>
            <a:endParaRPr lang="zh-CN" altLang="en-US" b="1">
              <a:solidFill>
                <a:srgbClr val="FFC000"/>
              </a:solidFill>
            </a:endParaRPr>
          </a:p>
        </p:txBody>
      </p:sp>
      <p:sp>
        <p:nvSpPr>
          <p:cNvPr id="160" name=" 160">
            <a:hlinkClick r:id="rId1" action="ppaction://hlinksldjump"/>
          </p:cNvPr>
          <p:cNvSpPr/>
          <p:nvPr/>
        </p:nvSpPr>
        <p:spPr>
          <a:xfrm>
            <a:off x="8316595" y="6092825"/>
            <a:ext cx="431800" cy="576580"/>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灯片编号占位符 7"/>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nvSpPr>
        <p:spPr>
          <a:xfrm>
            <a:off x="4997446" y="260985"/>
            <a:ext cx="3573150" cy="661035"/>
          </a:xfrm>
          <a:prstGeom prst="rect">
            <a:avLst/>
          </a:prstGeom>
        </p:spPr>
        <p:txBody>
          <a:bodyPr vert="horz" lIns="91440" tIns="45720" rIns="91440" bIns="45720" rtlCol="0" anchor="ctr">
            <a:normAutofit/>
          </a:bodyPr>
          <a:lstStyle/>
          <a:p>
            <a:pPr lvl="0" algn="r"/>
            <a:r>
              <a:rPr lang="zh-CN" altLang="en-US" sz="3600" b="1" dirty="0" smtClean="0">
                <a:solidFill>
                  <a:srgbClr val="FFFFFF"/>
                </a:solidFill>
                <a:latin typeface="+mj-lt"/>
                <a:ea typeface="+mj-ea"/>
                <a:cs typeface="+mj-cs"/>
                <a:sym typeface="+mn-ea"/>
              </a:rPr>
              <a:t>天然免疫增强剂</a:t>
            </a:r>
            <a:endParaRPr lang="zh-CN" altLang="en-US" sz="3600" b="1" dirty="0" smtClean="0">
              <a:solidFill>
                <a:srgbClr val="FFFFFF"/>
              </a:solidFill>
              <a:latin typeface="+mj-lt"/>
              <a:ea typeface="+mj-ea"/>
              <a:cs typeface="+mj-cs"/>
              <a:sym typeface="+mn-ea"/>
            </a:endParaRPr>
          </a:p>
        </p:txBody>
      </p:sp>
      <p:sp>
        <p:nvSpPr>
          <p:cNvPr id="100" name="矩形 99"/>
          <p:cNvSpPr/>
          <p:nvPr/>
        </p:nvSpPr>
        <p:spPr>
          <a:xfrm>
            <a:off x="698500" y="1772816"/>
            <a:ext cx="7689924" cy="4496435"/>
          </a:xfrm>
          <a:prstGeom prst="rect">
            <a:avLst/>
          </a:prstGeom>
        </p:spPr>
        <p:txBody>
          <a:bodyPr vert="horz" lIns="91440" tIns="45720" rIns="91440" bIns="45720" rtlCol="0">
            <a:normAutofit lnSpcReduction="10000"/>
          </a:bodyPr>
          <a:lstStyle/>
          <a:p>
            <a:pPr marL="274320" indent="-274320">
              <a:lnSpc>
                <a:spcPct val="120000"/>
              </a:lnSpc>
              <a:spcBef>
                <a:spcPts val="1200"/>
              </a:spcBef>
              <a:buClr>
                <a:schemeClr val="accent1"/>
              </a:buClr>
              <a:buSzPct val="100000"/>
              <a:buFont typeface="Symbol" panose="05050102010706020507" pitchFamily="18" charset="2"/>
              <a:buChar char=""/>
            </a:pPr>
            <a:r>
              <a:rPr lang="zh-CN" altLang="zh-CN" sz="2200" b="1" dirty="0">
                <a:solidFill>
                  <a:schemeClr val="tx2"/>
                </a:solidFill>
                <a:latin typeface="华文细黑" panose="02010600040101010101" pitchFamily="2" charset="-122"/>
                <a:ea typeface="华文细黑" panose="02010600040101010101" pitchFamily="2" charset="-122"/>
                <a:sym typeface="+mn-ea"/>
              </a:rPr>
              <a:t>吴旋、白东清等（2011）研究发现，灵芝多糖、枸杞多糖、黄芪多糖能提高黄颡鱼头肾巨噬细胞的氧呼吸爆发活性和外周血白细胞的增殖能力，提高攻毒后免疫保护率。</a:t>
            </a:r>
            <a:endParaRPr lang="zh-CN" altLang="zh-CN" sz="2200" b="1" dirty="0">
              <a:solidFill>
                <a:schemeClr val="tx2"/>
              </a:solidFill>
              <a:latin typeface="华文细黑" panose="02010600040101010101" pitchFamily="2" charset="-122"/>
              <a:ea typeface="华文细黑" panose="02010600040101010101" pitchFamily="2" charset="-122"/>
              <a:sym typeface="+mn-ea"/>
            </a:endParaRPr>
          </a:p>
          <a:p>
            <a:pPr marL="274320" indent="-274320">
              <a:lnSpc>
                <a:spcPct val="120000"/>
              </a:lnSpc>
              <a:spcBef>
                <a:spcPts val="1200"/>
              </a:spcBef>
              <a:buClr>
                <a:schemeClr val="accent1"/>
              </a:buClr>
              <a:buSzPct val="100000"/>
              <a:buFont typeface="Symbol" panose="05050102010706020507" pitchFamily="18" charset="2"/>
              <a:buChar char=""/>
            </a:pPr>
            <a:r>
              <a:rPr lang="zh-CN" altLang="zh-CN" sz="2200" b="1" dirty="0">
                <a:solidFill>
                  <a:schemeClr val="tx2"/>
                </a:solidFill>
                <a:latin typeface="华文细黑" panose="02010600040101010101" pitchFamily="2" charset="-122"/>
                <a:ea typeface="华文细黑" panose="02010600040101010101" pitchFamily="2" charset="-122"/>
                <a:sym typeface="+mn-ea"/>
              </a:rPr>
              <a:t>大蒜油和从其他草药中提取的皂苷类活性物质一起制成的复方制剂，能有效提高对虾血细胞的吞噬率、杀伤率。</a:t>
            </a:r>
            <a:endParaRPr lang="en-US" altLang="zh-CN" sz="2200" b="1" dirty="0">
              <a:solidFill>
                <a:schemeClr val="tx2"/>
              </a:solidFill>
              <a:latin typeface="华文细黑" panose="02010600040101010101" pitchFamily="2" charset="-122"/>
              <a:ea typeface="华文细黑" panose="02010600040101010101" pitchFamily="2" charset="-122"/>
              <a:sym typeface="+mn-ea"/>
            </a:endParaRPr>
          </a:p>
          <a:p>
            <a:pPr marL="274320" indent="-274320">
              <a:lnSpc>
                <a:spcPct val="120000"/>
              </a:lnSpc>
              <a:spcBef>
                <a:spcPts val="1200"/>
              </a:spcBef>
              <a:buClr>
                <a:schemeClr val="accent1"/>
              </a:buClr>
              <a:buSzPct val="100000"/>
              <a:buFont typeface="Symbol" panose="05050102010706020507" pitchFamily="18" charset="2"/>
              <a:buChar char=""/>
            </a:pPr>
            <a:r>
              <a:rPr lang="zh-CN" altLang="zh-CN" sz="2200" b="1" dirty="0">
                <a:solidFill>
                  <a:schemeClr val="tx2"/>
                </a:solidFill>
                <a:latin typeface="华文细黑" panose="02010600040101010101" pitchFamily="2" charset="-122"/>
                <a:ea typeface="华文细黑" panose="02010600040101010101" pitchFamily="2" charset="-122"/>
              </a:rPr>
              <a:t>金钱花、穿心莲、野菊花、石榴皮、使君子、紫花地丁等都具有消毒杀菌、驱虫抗病作用，可以有效改善机体免疫功能，提高水</a:t>
            </a:r>
            <a:r>
              <a:rPr lang="zh-CN" altLang="en-US" sz="2200" b="1" dirty="0">
                <a:solidFill>
                  <a:schemeClr val="tx2"/>
                </a:solidFill>
                <a:latin typeface="华文细黑" panose="02010600040101010101" pitchFamily="2" charset="-122"/>
                <a:ea typeface="华文细黑" panose="02010600040101010101" pitchFamily="2" charset="-122"/>
              </a:rPr>
              <a:t>产养殖</a:t>
            </a:r>
            <a:r>
              <a:rPr lang="zh-CN" altLang="zh-CN" sz="2200" b="1" dirty="0">
                <a:solidFill>
                  <a:schemeClr val="tx2"/>
                </a:solidFill>
                <a:latin typeface="华文细黑" panose="02010600040101010101" pitchFamily="2" charset="-122"/>
                <a:ea typeface="华文细黑" panose="02010600040101010101" pitchFamily="2" charset="-122"/>
              </a:rPr>
              <a:t>动物的免疫功能和抗病能力。</a:t>
            </a:r>
            <a:endParaRPr lang="en-US" altLang="zh-CN" sz="2200" b="1" dirty="0">
              <a:solidFill>
                <a:schemeClr val="tx2"/>
              </a:solidFill>
              <a:latin typeface="华文细黑" panose="02010600040101010101" pitchFamily="2" charset="-122"/>
              <a:ea typeface="华文细黑" panose="02010600040101010101" pitchFamily="2" charset="-122"/>
            </a:endParaRPr>
          </a:p>
          <a:p>
            <a:pPr marL="274320" indent="-274320">
              <a:lnSpc>
                <a:spcPct val="120000"/>
              </a:lnSpc>
              <a:spcBef>
                <a:spcPts val="1200"/>
              </a:spcBef>
              <a:buClr>
                <a:schemeClr val="accent1"/>
              </a:buClr>
              <a:buSzPct val="100000"/>
              <a:buFont typeface="Symbol" panose="05050102010706020507" pitchFamily="18" charset="2"/>
              <a:buChar char=""/>
            </a:pPr>
            <a:r>
              <a:rPr lang="zh-CN" altLang="zh-CN" sz="2200" b="1" dirty="0">
                <a:solidFill>
                  <a:schemeClr val="tx2"/>
                </a:solidFill>
                <a:latin typeface="华文细黑" panose="02010600040101010101" pitchFamily="2" charset="-122"/>
                <a:ea typeface="华文细黑" panose="02010600040101010101" pitchFamily="2" charset="-122"/>
                <a:sym typeface="+mn-ea"/>
              </a:rPr>
              <a:t>藿香、苍术、厚朴等能激发机体</a:t>
            </a:r>
            <a:r>
              <a:rPr lang="zh-CN" altLang="zh-CN" sz="2200" b="1" dirty="0" smtClean="0">
                <a:solidFill>
                  <a:schemeClr val="tx2"/>
                </a:solidFill>
                <a:latin typeface="华文细黑" panose="02010600040101010101" pitchFamily="2" charset="-122"/>
                <a:ea typeface="华文细黑" panose="02010600040101010101" pitchFamily="2" charset="-122"/>
                <a:sym typeface="+mn-ea"/>
              </a:rPr>
              <a:t>抗</a:t>
            </a:r>
            <a:r>
              <a:rPr lang="zh-CN" altLang="en-US" sz="2200" b="1" dirty="0" smtClean="0">
                <a:solidFill>
                  <a:schemeClr val="tx2"/>
                </a:solidFill>
                <a:latin typeface="华文细黑" panose="02010600040101010101" pitchFamily="2" charset="-122"/>
                <a:ea typeface="华文细黑" panose="02010600040101010101" pitchFamily="2" charset="-122"/>
                <a:sym typeface="+mn-ea"/>
              </a:rPr>
              <a:t>环境</a:t>
            </a:r>
            <a:r>
              <a:rPr lang="zh-CN" altLang="zh-CN" sz="2200" b="1" dirty="0" smtClean="0">
                <a:solidFill>
                  <a:schemeClr val="tx2"/>
                </a:solidFill>
                <a:latin typeface="华文细黑" panose="02010600040101010101" pitchFamily="2" charset="-122"/>
                <a:ea typeface="华文细黑" panose="02010600040101010101" pitchFamily="2" charset="-122"/>
                <a:sym typeface="+mn-ea"/>
              </a:rPr>
              <a:t>应激</a:t>
            </a:r>
            <a:r>
              <a:rPr lang="zh-CN" altLang="zh-CN" sz="2200" b="1" dirty="0">
                <a:solidFill>
                  <a:schemeClr val="tx2"/>
                </a:solidFill>
                <a:latin typeface="华文细黑" panose="02010600040101010101" pitchFamily="2" charset="-122"/>
                <a:ea typeface="华文细黑" panose="02010600040101010101" pitchFamily="2" charset="-122"/>
                <a:sym typeface="+mn-ea"/>
              </a:rPr>
              <a:t>能力，可以提高水产动物对低压缺氧环境和中毒性缺氧的耐受力。</a:t>
            </a:r>
            <a:endParaRPr lang="zh-CN" altLang="zh-CN" sz="2200" b="1" dirty="0">
              <a:solidFill>
                <a:schemeClr val="tx2"/>
              </a:solidFill>
              <a:latin typeface="华文细黑" panose="02010600040101010101" pitchFamily="2" charset="-122"/>
              <a:ea typeface="华文细黑" panose="02010600040101010101" pitchFamily="2" charset="-122"/>
              <a:sym typeface="+mn-ea"/>
            </a:endParaRPr>
          </a:p>
          <a:p>
            <a:pPr marL="274320" indent="-274320">
              <a:lnSpc>
                <a:spcPct val="120000"/>
              </a:lnSpc>
              <a:spcBef>
                <a:spcPts val="1200"/>
              </a:spcBef>
              <a:buClr>
                <a:schemeClr val="accent1"/>
              </a:buClr>
              <a:buSzPct val="100000"/>
              <a:buFont typeface="Symbol" panose="05050102010706020507" pitchFamily="18" charset="2"/>
              <a:buChar char=""/>
            </a:pPr>
            <a:endParaRPr lang="zh-CN" altLang="zh-CN" sz="2200" b="1" dirty="0">
              <a:solidFill>
                <a:schemeClr val="tx2"/>
              </a:solidFill>
              <a:latin typeface="华文细黑" panose="02010600040101010101" pitchFamily="2" charset="-122"/>
              <a:ea typeface="华文细黑" panose="02010600040101010101" pitchFamily="2" charset="-122"/>
            </a:endParaRPr>
          </a:p>
          <a:p>
            <a:pPr marL="274320" indent="-274320">
              <a:lnSpc>
                <a:spcPct val="120000"/>
              </a:lnSpc>
              <a:spcBef>
                <a:spcPts val="1200"/>
              </a:spcBef>
              <a:buClr>
                <a:schemeClr val="accent1"/>
              </a:buClr>
              <a:buSzPct val="100000"/>
              <a:buFont typeface="Symbol" panose="05050102010706020507" pitchFamily="18" charset="2"/>
              <a:buChar char=""/>
            </a:pPr>
            <a:endParaRPr lang="zh-CN" altLang="zh-CN" sz="2200" b="1" dirty="0">
              <a:solidFill>
                <a:schemeClr val="tx2"/>
              </a:solidFill>
              <a:latin typeface="华文细黑" panose="02010600040101010101" pitchFamily="2" charset="-122"/>
              <a:ea typeface="华文细黑" panose="02010600040101010101" pitchFamily="2" charset="-122"/>
              <a:sym typeface="+mn-ea"/>
            </a:endParaRPr>
          </a:p>
          <a:p>
            <a:pPr marL="274320" indent="-274320">
              <a:lnSpc>
                <a:spcPct val="120000"/>
              </a:lnSpc>
              <a:spcBef>
                <a:spcPts val="1200"/>
              </a:spcBef>
              <a:buClr>
                <a:schemeClr val="accent1"/>
              </a:buClr>
              <a:buSzPct val="100000"/>
              <a:buFont typeface="Symbol" panose="05050102010706020507" pitchFamily="18" charset="2"/>
              <a:buChar char=""/>
            </a:pPr>
            <a:endParaRPr lang="zh-CN" altLang="zh-CN" sz="2200" b="1" dirty="0">
              <a:solidFill>
                <a:schemeClr val="tx2"/>
              </a:solidFill>
              <a:latin typeface="华文细黑" panose="02010600040101010101" pitchFamily="2" charset="-122"/>
              <a:ea typeface="华文细黑" panose="02010600040101010101" pitchFamily="2" charset="-122"/>
              <a:sym typeface="+mn-ea"/>
            </a:endParaRPr>
          </a:p>
        </p:txBody>
      </p:sp>
      <p:sp>
        <p:nvSpPr>
          <p:cNvPr id="9" name="图文框 8"/>
          <p:cNvSpPr/>
          <p:nvPr/>
        </p:nvSpPr>
        <p:spPr>
          <a:xfrm>
            <a:off x="323215" y="260985"/>
            <a:ext cx="1545590" cy="432435"/>
          </a:xfrm>
          <a:prstGeom prst="frame">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323215" y="325120"/>
            <a:ext cx="1545590" cy="368300"/>
          </a:xfrm>
          <a:prstGeom prst="rect">
            <a:avLst/>
          </a:prstGeom>
          <a:noFill/>
        </p:spPr>
        <p:txBody>
          <a:bodyPr wrap="square" rtlCol="0" anchor="t">
            <a:spAutoFit/>
          </a:bodyPr>
          <a:lstStyle/>
          <a:p>
            <a:pPr algn="ctr"/>
            <a:r>
              <a:rPr lang="zh-CN" altLang="en-US" b="1">
                <a:solidFill>
                  <a:srgbClr val="FFC000"/>
                </a:solidFill>
              </a:rPr>
              <a:t>研究结论</a:t>
            </a:r>
            <a:endParaRPr lang="zh-CN" altLang="en-US" b="1">
              <a:solidFill>
                <a:srgbClr val="FFC000"/>
              </a:solidFill>
            </a:endParaRPr>
          </a:p>
        </p:txBody>
      </p:sp>
      <p:sp>
        <p:nvSpPr>
          <p:cNvPr id="160" name=" 160">
            <a:hlinkClick r:id="rId1" action="ppaction://hlinksldjump"/>
          </p:cNvPr>
          <p:cNvSpPr/>
          <p:nvPr/>
        </p:nvSpPr>
        <p:spPr>
          <a:xfrm>
            <a:off x="8316595" y="6092825"/>
            <a:ext cx="431800" cy="576580"/>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灯片编号占位符 2"/>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83568" y="-27384"/>
            <a:ext cx="8229600" cy="1152128"/>
          </a:xfrm>
        </p:spPr>
        <p:txBody>
          <a:bodyPr vert="horz" lIns="91440" tIns="45720" rIns="91440" bIns="45720" rtlCol="0" anchor="ctr">
            <a:normAutofit/>
          </a:bodyPr>
          <a:lstStyle/>
          <a:p>
            <a:pPr lvl="0" algn="r"/>
            <a:r>
              <a:rPr lang="zh-CN" altLang="en-US" sz="4000" b="1" dirty="0" smtClean="0">
                <a:sym typeface="+mn-ea"/>
              </a:rPr>
              <a:t>中草药渔药</a:t>
            </a:r>
            <a:endParaRPr lang="zh-CN" altLang="en-US" sz="4000" b="1" dirty="0" smtClean="0">
              <a:sym typeface="+mn-ea"/>
            </a:endParaRPr>
          </a:p>
        </p:txBody>
      </p:sp>
      <p:sp>
        <p:nvSpPr>
          <p:cNvPr id="9" name="图文框 8"/>
          <p:cNvSpPr/>
          <p:nvPr/>
        </p:nvSpPr>
        <p:spPr>
          <a:xfrm>
            <a:off x="323215" y="260985"/>
            <a:ext cx="1545590" cy="432435"/>
          </a:xfrm>
          <a:prstGeom prst="frame">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323215" y="325120"/>
            <a:ext cx="1545590" cy="368300"/>
          </a:xfrm>
          <a:prstGeom prst="rect">
            <a:avLst/>
          </a:prstGeom>
          <a:noFill/>
        </p:spPr>
        <p:txBody>
          <a:bodyPr wrap="square" rtlCol="0" anchor="t">
            <a:spAutoFit/>
          </a:bodyPr>
          <a:lstStyle/>
          <a:p>
            <a:pPr algn="ctr"/>
            <a:r>
              <a:rPr lang="zh-CN" altLang="en-US" b="1">
                <a:solidFill>
                  <a:srgbClr val="FFC000"/>
                </a:solidFill>
              </a:rPr>
              <a:t>研究结论</a:t>
            </a:r>
            <a:endParaRPr lang="zh-CN" altLang="en-US" b="1">
              <a:solidFill>
                <a:srgbClr val="FFC000"/>
              </a:solidFill>
            </a:endParaRPr>
          </a:p>
        </p:txBody>
      </p:sp>
      <p:sp>
        <p:nvSpPr>
          <p:cNvPr id="4" name="圆角矩形 3"/>
          <p:cNvSpPr/>
          <p:nvPr/>
        </p:nvSpPr>
        <p:spPr>
          <a:xfrm>
            <a:off x="539750" y="1737360"/>
            <a:ext cx="1727835" cy="122428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a:latin typeface="黑体" panose="02010609060101010101" pitchFamily="49" charset="-122"/>
                <a:ea typeface="黑体" panose="02010609060101010101" pitchFamily="49" charset="-122"/>
              </a:rPr>
              <a:t>寄生虫性疾病上的应用</a:t>
            </a:r>
            <a:endParaRPr lang="zh-CN" altLang="en-US">
              <a:latin typeface="黑体" panose="02010609060101010101" pitchFamily="49" charset="-122"/>
              <a:ea typeface="黑体" panose="02010609060101010101" pitchFamily="49" charset="-122"/>
            </a:endParaRPr>
          </a:p>
        </p:txBody>
      </p:sp>
      <p:sp>
        <p:nvSpPr>
          <p:cNvPr id="5" name="圆角矩形 4"/>
          <p:cNvSpPr/>
          <p:nvPr/>
        </p:nvSpPr>
        <p:spPr>
          <a:xfrm>
            <a:off x="2639060" y="1737360"/>
            <a:ext cx="1727835" cy="1224280"/>
          </a:xfrm>
          <a:prstGeom prst="roundRect">
            <a:avLst/>
          </a:prstGeom>
        </p:spPr>
        <p:style>
          <a:lnRef idx="3">
            <a:schemeClr val="lt1"/>
          </a:lnRef>
          <a:fillRef idx="1">
            <a:schemeClr val="accent2"/>
          </a:fillRef>
          <a:effectRef idx="1">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a:latin typeface="黑体" panose="02010609060101010101" pitchFamily="49" charset="-122"/>
                <a:ea typeface="黑体" panose="02010609060101010101" pitchFamily="49" charset="-122"/>
                <a:sym typeface="+mn-ea"/>
              </a:rPr>
              <a:t>病毒性疾病上的应用</a:t>
            </a:r>
            <a:endParaRPr lang="zh-CN" altLang="en-US">
              <a:latin typeface="黑体" panose="02010609060101010101" pitchFamily="49" charset="-122"/>
              <a:ea typeface="黑体" panose="02010609060101010101" pitchFamily="49" charset="-122"/>
              <a:sym typeface="+mn-ea"/>
            </a:endParaRPr>
          </a:p>
        </p:txBody>
      </p:sp>
      <p:sp>
        <p:nvSpPr>
          <p:cNvPr id="6" name="圆角矩形 5"/>
          <p:cNvSpPr/>
          <p:nvPr/>
        </p:nvSpPr>
        <p:spPr>
          <a:xfrm>
            <a:off x="4738370" y="1737360"/>
            <a:ext cx="1727835" cy="1224280"/>
          </a:xfrm>
          <a:prstGeom prst="roundRect">
            <a:avLst/>
          </a:prstGeom>
        </p:spPr>
        <p:style>
          <a:lnRef idx="3">
            <a:schemeClr val="lt1"/>
          </a:lnRef>
          <a:fillRef idx="1">
            <a:schemeClr val="accent2"/>
          </a:fillRef>
          <a:effectRef idx="1">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a:latin typeface="黑体" panose="02010609060101010101" pitchFamily="49" charset="-122"/>
                <a:ea typeface="黑体" panose="02010609060101010101" pitchFamily="49" charset="-122"/>
                <a:sym typeface="+mn-ea"/>
              </a:rPr>
              <a:t>细菌性疾病上的应用</a:t>
            </a:r>
            <a:endParaRPr lang="zh-CN" altLang="en-US">
              <a:latin typeface="黑体" panose="02010609060101010101" pitchFamily="49" charset="-122"/>
              <a:ea typeface="黑体" panose="02010609060101010101" pitchFamily="49" charset="-122"/>
              <a:sym typeface="+mn-ea"/>
            </a:endParaRPr>
          </a:p>
        </p:txBody>
      </p:sp>
      <p:sp>
        <p:nvSpPr>
          <p:cNvPr id="7" name="圆角矩形 6"/>
          <p:cNvSpPr/>
          <p:nvPr/>
        </p:nvSpPr>
        <p:spPr>
          <a:xfrm>
            <a:off x="6837680" y="1737360"/>
            <a:ext cx="1727835" cy="1224280"/>
          </a:xfrm>
          <a:prstGeom prst="roundRect">
            <a:avLst/>
          </a:prstGeom>
        </p:spPr>
        <p:style>
          <a:lnRef idx="3">
            <a:schemeClr val="lt1"/>
          </a:lnRef>
          <a:fillRef idx="1">
            <a:schemeClr val="accent2"/>
          </a:fillRef>
          <a:effectRef idx="1">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a:latin typeface="黑体" panose="02010609060101010101" pitchFamily="49" charset="-122"/>
                <a:ea typeface="黑体" panose="02010609060101010101" pitchFamily="49" charset="-122"/>
                <a:sym typeface="+mn-ea"/>
              </a:rPr>
              <a:t>真菌性的疾病上的应用</a:t>
            </a:r>
            <a:endParaRPr lang="zh-CN" altLang="en-US">
              <a:latin typeface="黑体" panose="02010609060101010101" pitchFamily="49" charset="-122"/>
              <a:ea typeface="黑体" panose="02010609060101010101" pitchFamily="49" charset="-122"/>
              <a:sym typeface="+mn-ea"/>
            </a:endParaRPr>
          </a:p>
        </p:txBody>
      </p:sp>
      <p:sp>
        <p:nvSpPr>
          <p:cNvPr id="8" name="文本框 7"/>
          <p:cNvSpPr txBox="1"/>
          <p:nvPr/>
        </p:nvSpPr>
        <p:spPr>
          <a:xfrm>
            <a:off x="521970" y="3061335"/>
            <a:ext cx="1818640" cy="20300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dirty="0">
                <a:latin typeface="仿宋_GB2312" panose="02010609030101010101" charset="-122"/>
                <a:ea typeface="仿宋_GB2312" panose="02010609030101010101" charset="-122"/>
              </a:rPr>
              <a:t>将五加皮、石榴皮、生姜、大叶黄药等药材进行熬制浸泡或泼洒，或者是将药汁拌在饲料</a:t>
            </a:r>
            <a:r>
              <a:rPr lang="zh-CN" altLang="en-US" dirty="0" smtClean="0">
                <a:latin typeface="仿宋_GB2312" panose="02010609030101010101" charset="-122"/>
                <a:ea typeface="仿宋_GB2312" panose="02010609030101010101" charset="-122"/>
              </a:rPr>
              <a:t>中饲喂水产动物。</a:t>
            </a:r>
            <a:endParaRPr lang="zh-CN" altLang="en-US" dirty="0">
              <a:latin typeface="仿宋_GB2312" panose="02010609030101010101" charset="-122"/>
              <a:ea typeface="仿宋_GB2312" panose="02010609030101010101" charset="-122"/>
            </a:endParaRPr>
          </a:p>
        </p:txBody>
      </p:sp>
      <p:sp>
        <p:nvSpPr>
          <p:cNvPr id="10" name="文本框 9"/>
          <p:cNvSpPr txBox="1"/>
          <p:nvPr/>
        </p:nvSpPr>
        <p:spPr>
          <a:xfrm>
            <a:off x="2646045" y="3061335"/>
            <a:ext cx="1891030" cy="2584450"/>
          </a:xfrm>
          <a:prstGeom prst="rect">
            <a:avLst/>
          </a:prstGeom>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spAutoFit/>
          </a:bodyPr>
          <a:lstStyle/>
          <a:p>
            <a:pPr lvl="0" algn="l"/>
            <a:r>
              <a:rPr lang="zh-CN" altLang="en-US">
                <a:latin typeface="仿宋_GB2312" panose="02010609030101010101" charset="-122"/>
                <a:ea typeface="仿宋_GB2312" panose="02010609030101010101" charset="-122"/>
                <a:sym typeface="+mn-ea"/>
              </a:rPr>
              <a:t>板蓝根、仙鹤草、黄岑、金银花、穿心莲等，能够对水产养殖过程中经常出现的病毒性疾病，例如出血病等问题都具有良好的控制作用。</a:t>
            </a:r>
            <a:endParaRPr lang="zh-CN" altLang="en-US">
              <a:latin typeface="仿宋_GB2312" panose="02010609030101010101" charset="-122"/>
              <a:ea typeface="仿宋_GB2312" panose="02010609030101010101" charset="-122"/>
              <a:sym typeface="+mn-ea"/>
            </a:endParaRPr>
          </a:p>
        </p:txBody>
      </p:sp>
      <p:sp>
        <p:nvSpPr>
          <p:cNvPr id="12" name="文本框 11"/>
          <p:cNvSpPr txBox="1"/>
          <p:nvPr/>
        </p:nvSpPr>
        <p:spPr>
          <a:xfrm>
            <a:off x="4842510" y="3068960"/>
            <a:ext cx="1617980" cy="2861310"/>
          </a:xfrm>
          <a:prstGeom prst="rect">
            <a:avLst/>
          </a:prstGeom>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spAutoFit/>
          </a:bodyPr>
          <a:lstStyle/>
          <a:p>
            <a:pPr lvl="0" algn="l"/>
            <a:r>
              <a:rPr lang="zh-CN" altLang="en-US">
                <a:latin typeface="仿宋_GB2312" panose="02010609030101010101" charset="-122"/>
                <a:ea typeface="仿宋_GB2312" panose="02010609030101010101" charset="-122"/>
                <a:sym typeface="+mn-ea"/>
              </a:rPr>
              <a:t>黄连、黄芩、穿心莲、生姜、大蒜、金银花、艾叶、蛇床子等中草药，可预防与治疗的肠炎、白皮、打印、烂鳃以及白头白嘴等细菌性疾病。</a:t>
            </a:r>
            <a:endParaRPr lang="zh-CN" altLang="en-US">
              <a:latin typeface="仿宋_GB2312" panose="02010609030101010101" charset="-122"/>
              <a:ea typeface="仿宋_GB2312" panose="02010609030101010101" charset="-122"/>
              <a:sym typeface="+mn-ea"/>
            </a:endParaRPr>
          </a:p>
        </p:txBody>
      </p:sp>
      <p:sp>
        <p:nvSpPr>
          <p:cNvPr id="13" name="文本框 12"/>
          <p:cNvSpPr txBox="1"/>
          <p:nvPr/>
        </p:nvSpPr>
        <p:spPr>
          <a:xfrm>
            <a:off x="6765925" y="3068960"/>
            <a:ext cx="1905635" cy="2031325"/>
          </a:xfrm>
          <a:prstGeom prst="rect">
            <a:avLst/>
          </a:prstGeom>
        </p:spPr>
        <p:style>
          <a:lnRef idx="1">
            <a:schemeClr val="accent1"/>
          </a:lnRef>
          <a:fillRef idx="2">
            <a:schemeClr val="accent1"/>
          </a:fillRef>
          <a:effectRef idx="1">
            <a:schemeClr val="accent1"/>
          </a:effectRef>
          <a:fontRef idx="minor">
            <a:schemeClr val="dk1"/>
          </a:fontRef>
        </p:style>
        <p:txBody>
          <a:bodyPr vertOverflow="overflow" horzOverflow="overflow" vert="horz" wrap="square" numCol="1" spcCol="0" rtlCol="0" fromWordArt="0" anchor="ctr" anchorCtr="0" forceAA="0" compatLnSpc="1">
            <a:spAutoFit/>
          </a:bodyPr>
          <a:lstStyle/>
          <a:p>
            <a:pPr lvl="0"/>
            <a:r>
              <a:rPr lang="zh-CN" altLang="en-US" dirty="0" smtClean="0">
                <a:latin typeface="仿宋_GB2312" panose="02010609030101010101" charset="-122"/>
                <a:ea typeface="仿宋_GB2312" panose="02010609030101010101" charset="-122"/>
                <a:sym typeface="+mn-ea"/>
              </a:rPr>
              <a:t>此方面研究涉及较少，但仍有些</a:t>
            </a:r>
            <a:r>
              <a:rPr lang="zh-CN" altLang="en-US" dirty="0">
                <a:latin typeface="仿宋_GB2312" panose="02010609030101010101" charset="-122"/>
                <a:ea typeface="仿宋_GB2312" panose="02010609030101010101" charset="-122"/>
                <a:sym typeface="+mn-ea"/>
              </a:rPr>
              <a:t>中草药对真菌性肠炎</a:t>
            </a:r>
            <a:r>
              <a:rPr lang="zh-CN" altLang="en-US" dirty="0" smtClean="0">
                <a:latin typeface="仿宋_GB2312" panose="02010609030101010101" charset="-122"/>
                <a:ea typeface="仿宋_GB2312" panose="02010609030101010101" charset="-122"/>
                <a:sym typeface="+mn-ea"/>
              </a:rPr>
              <a:t>等有防控作用，</a:t>
            </a:r>
            <a:r>
              <a:rPr lang="zh-CN" altLang="en-US" dirty="0">
                <a:latin typeface="仿宋_GB2312" panose="02010609030101010101" charset="-122"/>
                <a:ea typeface="仿宋_GB2312" panose="02010609030101010101" charset="-122"/>
                <a:sym typeface="+mn-ea"/>
              </a:rPr>
              <a:t>例如苦参、枫叶、木槿皮、石榴皮等</a:t>
            </a:r>
            <a:r>
              <a:rPr lang="zh-CN" altLang="en-US" dirty="0" smtClean="0">
                <a:latin typeface="仿宋_GB2312" panose="02010609030101010101" charset="-122"/>
                <a:ea typeface="仿宋_GB2312" panose="02010609030101010101" charset="-122"/>
                <a:sym typeface="+mn-ea"/>
              </a:rPr>
              <a:t>，</a:t>
            </a:r>
            <a:endParaRPr lang="zh-CN" altLang="en-US" dirty="0">
              <a:latin typeface="仿宋_GB2312" panose="02010609030101010101" charset="-122"/>
              <a:ea typeface="仿宋_GB2312" panose="02010609030101010101" charset="-122"/>
              <a:sym typeface="+mn-ea"/>
            </a:endParaRPr>
          </a:p>
        </p:txBody>
      </p:sp>
      <p:sp>
        <p:nvSpPr>
          <p:cNvPr id="3" name="灯片编号占位符 2"/>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83568" y="188388"/>
            <a:ext cx="8229600" cy="648071"/>
          </a:xfrm>
        </p:spPr>
        <p:txBody>
          <a:bodyPr vert="horz" lIns="91440" tIns="45720" rIns="91440" bIns="45720" rtlCol="0" anchor="ctr">
            <a:noAutofit/>
          </a:bodyPr>
          <a:lstStyle/>
          <a:p>
            <a:pPr algn="r"/>
            <a:r>
              <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水产养殖中常用中草药</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395536" y="1484784"/>
            <a:ext cx="7992888" cy="4608512"/>
          </a:xfrm>
        </p:spPr>
        <p:txBody>
          <a:bodyPr>
            <a:noAutofit/>
          </a:bodyPr>
          <a:lstStyle/>
          <a:p>
            <a:pPr marL="0" indent="0">
              <a:spcBef>
                <a:spcPts val="600"/>
              </a:spcBef>
              <a:buNone/>
            </a:pPr>
            <a:r>
              <a:rPr lang="en-US" altLang="zh-CN"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1. </a:t>
            </a:r>
            <a:r>
              <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防治细菌性疾病的中草药</a:t>
            </a:r>
            <a:endPar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r>
              <a:rPr lang="zh-CN" altLang="en-US" b="1" dirty="0">
                <a:latin typeface="Times New Roman" panose="02020603050405020304" pitchFamily="18" charset="0"/>
                <a:cs typeface="Times New Roman" panose="02020603050405020304" pitchFamily="18" charset="0"/>
              </a:rPr>
              <a:t>黄连、黄芩、黄柏、丁子、苦参、杨梅皮、延寿草、五倍子、老鹳草、蓖麻叶、松枝叶、白菖蒲、走马剑、桉叶、乌桕、地锦草、大蒜、水辣蓼、流苏子、艾叶、金樱子、蛇床子、地榆、茵陈、乌梅、茶饼、芍药、丹皮、芦荟、桂皮、鱼腥草、蒲公英、紫花地丁、大青叶、知母、金银花等。</a:t>
            </a:r>
            <a:endParaRPr lang="en-US" altLang="zh-CN" b="1" dirty="0">
              <a:latin typeface="Times New Roman" panose="02020603050405020304" pitchFamily="18" charset="0"/>
              <a:cs typeface="Times New Roman" panose="02020603050405020304" pitchFamily="18" charset="0"/>
            </a:endParaRPr>
          </a:p>
          <a:p>
            <a:pPr>
              <a:spcBef>
                <a:spcPts val="0"/>
              </a:spcBef>
            </a:pPr>
            <a:endParaRPr lang="en-US" altLang="zh-CN" b="1" dirty="0" smtClean="0">
              <a:latin typeface="Times New Roman" panose="02020603050405020304" pitchFamily="18" charset="0"/>
              <a:ea typeface="华文细黑" panose="02010600040101010101" pitchFamily="2" charset="-122"/>
              <a:cs typeface="Times New Roman" panose="02020603050405020304" pitchFamily="18" charset="0"/>
            </a:endParaRPr>
          </a:p>
          <a:p>
            <a:pPr marL="0" indent="0">
              <a:spcBef>
                <a:spcPts val="600"/>
              </a:spcBef>
              <a:buNone/>
            </a:pPr>
            <a:r>
              <a:rPr lang="en-US" altLang="zh-CN"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2. </a:t>
            </a:r>
            <a:r>
              <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防治病毒性疾病的中草药</a:t>
            </a:r>
            <a:endPar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r>
              <a:rPr lang="zh-CN" altLang="en-US" b="1" dirty="0">
                <a:latin typeface="Times New Roman" panose="02020603050405020304" pitchFamily="18" charset="0"/>
                <a:cs typeface="Times New Roman" panose="02020603050405020304" pitchFamily="18" charset="0"/>
              </a:rPr>
              <a:t>水花生、贯众、大青叶、射干、板蓝根、虎杖、金银花、穿心莲、马齿苋、</a:t>
            </a:r>
            <a:r>
              <a:rPr lang="zh-CN" altLang="en-US" b="1" dirty="0">
                <a:latin typeface="Times New Roman" panose="02020603050405020304" pitchFamily="18" charset="0"/>
                <a:cs typeface="Times New Roman" panose="02020603050405020304" pitchFamily="18" charset="0"/>
                <a:sym typeface="+mn-ea"/>
              </a:rPr>
              <a:t>仙鹤草</a:t>
            </a:r>
            <a:r>
              <a:rPr lang="zh-CN" altLang="en-US" b="1" dirty="0">
                <a:latin typeface="Times New Roman" panose="02020603050405020304" pitchFamily="18" charset="0"/>
                <a:cs typeface="Times New Roman" panose="02020603050405020304" pitchFamily="18" charset="0"/>
              </a:rPr>
              <a:t>等。</a:t>
            </a:r>
            <a:endParaRPr lang="zh-CN" altLang="en-US" b="1" dirty="0">
              <a:latin typeface="Times New Roman" panose="02020603050405020304" pitchFamily="18" charset="0"/>
              <a:cs typeface="Times New Roman" panose="02020603050405020304" pitchFamily="18" charset="0"/>
            </a:endParaRPr>
          </a:p>
          <a:p>
            <a:pPr>
              <a:spcBef>
                <a:spcPts val="600"/>
              </a:spcBef>
            </a:pPr>
            <a:endPar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endParaRPr lang="zh-CN" altLang="en-US" b="1" dirty="0">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51520" y="980728"/>
            <a:ext cx="8229600" cy="5434013"/>
          </a:xfrm>
        </p:spPr>
        <p:txBody>
          <a:bodyPr>
            <a:normAutofit/>
          </a:bodyPr>
          <a:lstStyle/>
          <a:p>
            <a:pPr marL="0" indent="0">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3. </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防治真菌性疾病的中草药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土槿皮、苦参、石榴皮、丁子、射干、芭蕉叶等。</a:t>
            </a:r>
            <a:endParaRPr lang="en-US" altLang="zh-CN"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4. </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防治寄生虫病的中草药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苦楝枝叶、枫杨叶、辣椒粉、生姜、南瓜子、槟榔、马尾松枝、大茶叶、五加皮、石榴皮、雷</a:t>
            </a:r>
            <a:r>
              <a:rPr lang="zh-CN" altLang="en-US" b="1" dirty="0">
                <a:latin typeface="Times New Roman" panose="02020603050405020304" pitchFamily="18" charset="0"/>
                <a:cs typeface="Times New Roman" panose="02020603050405020304" pitchFamily="18" charset="0"/>
              </a:rPr>
              <a:t>丸、川楝子、</a:t>
            </a:r>
            <a:r>
              <a:rPr lang="zh-CN" altLang="en-US" b="1" dirty="0" smtClean="0">
                <a:latin typeface="Times New Roman" panose="02020603050405020304" pitchFamily="18" charset="0"/>
                <a:cs typeface="Times New Roman" panose="02020603050405020304" pitchFamily="18" charset="0"/>
              </a:rPr>
              <a:t>贯众、百部等。</a:t>
            </a:r>
            <a:endParaRPr lang="zh-CN" altLang="en-US"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5. </a:t>
            </a:r>
            <a:r>
              <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sym typeface="+mn-ea"/>
              </a:rPr>
              <a:t>增强</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sym typeface="+mn-ea"/>
              </a:rPr>
              <a:t>鱼体免疫力的中草药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sym typeface="+mn-ea"/>
              </a:rPr>
              <a:t>黄花、山药、麦芽、山楂、甘草、陈皮、刺五加、党参、白术、熟地等</a:t>
            </a:r>
            <a:r>
              <a:rPr lang="zh-CN" altLang="en-US" b="1" dirty="0" smtClean="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6. </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促进亲鱼生殖能力的中草药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淫羊霍、蛇床子、益母草、覆盆子、啤酒花、番附、水牛角、仙芽、黑大豆等。</a:t>
            </a:r>
            <a:endParaRPr lang="zh-CN" altLang="en-US" b="1" dirty="0" smtClean="0">
              <a:latin typeface="Times New Roman" panose="02020603050405020304" pitchFamily="18" charset="0"/>
              <a:cs typeface="Times New Roman" panose="02020603050405020304" pitchFamily="18" charset="0"/>
            </a:endParaRPr>
          </a:p>
          <a:p>
            <a:pPr>
              <a:spcBef>
                <a:spcPts val="600"/>
              </a:spcBef>
            </a:pPr>
            <a:endParaRPr lang="zh-CN" altLang="en-US" b="1" dirty="0" smtClean="0">
              <a:latin typeface="Times New Roman" panose="02020603050405020304" pitchFamily="18" charset="0"/>
              <a:cs typeface="Times New Roman" panose="02020603050405020304" pitchFamily="18" charset="0"/>
            </a:endParaRPr>
          </a:p>
          <a:p>
            <a:pPr>
              <a:spcBef>
                <a:spcPts val="600"/>
              </a:spcBef>
            </a:pPr>
            <a:endParaRPr lang="zh-CN" altLang="en-US" b="1" dirty="0" smtClean="0">
              <a:latin typeface="Times New Roman" panose="02020603050405020304" pitchFamily="18" charset="0"/>
              <a:cs typeface="Times New Roman" panose="02020603050405020304" pitchFamily="18" charset="0"/>
            </a:endParaRPr>
          </a:p>
          <a:p>
            <a:pPr>
              <a:spcBef>
                <a:spcPts val="600"/>
              </a:spcBef>
            </a:pPr>
            <a:endParaRPr lang="zh-CN" altLang="en-US" b="1" dirty="0">
              <a:latin typeface="Times New Roman" panose="02020603050405020304" pitchFamily="18" charset="0"/>
              <a:cs typeface="Times New Roman" panose="02020603050405020304" pitchFamily="18" charset="0"/>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51520" y="1183064"/>
            <a:ext cx="8229600" cy="4910232"/>
          </a:xfrm>
        </p:spPr>
        <p:txBody>
          <a:bodyPr>
            <a:normAutofit lnSpcReduction="20000"/>
          </a:bodyPr>
          <a:lstStyle/>
          <a:p>
            <a:pPr marL="0" indent="0" fontAlgn="auto">
              <a:lnSpc>
                <a:spcPct val="120000"/>
              </a:lnSpc>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7</a:t>
            </a:r>
            <a:r>
              <a:rPr lang="en-US" altLang="zh-CN"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 </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sym typeface="+mn-ea"/>
              </a:rPr>
              <a:t>改善鱼肉品质的中草药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marL="0" indent="0" fontAlgn="auto">
              <a:lnSpc>
                <a:spcPct val="120000"/>
              </a:lnSpc>
              <a:buNone/>
            </a:pPr>
            <a:r>
              <a:rPr lang="zh-CN" altLang="en-US" b="1" dirty="0" smtClean="0">
                <a:latin typeface="Times New Roman" panose="02020603050405020304" pitchFamily="18" charset="0"/>
                <a:cs typeface="Times New Roman" panose="02020603050405020304" pitchFamily="18" charset="0"/>
                <a:sym typeface="+mn-ea"/>
              </a:rPr>
              <a:t>山栀子、杜仲叶、桑白皮、苦参、无毒棉籽、大豆黄卷、膨润土等</a:t>
            </a:r>
            <a:r>
              <a:rPr lang="zh-CN" altLang="en-US" b="1" dirty="0" smtClean="0">
                <a:latin typeface="Times New Roman" panose="02020603050405020304" pitchFamily="18" charset="0"/>
                <a:cs typeface="Times New Roman" panose="02020603050405020304" pitchFamily="18" charset="0"/>
              </a:rPr>
              <a:t>。</a:t>
            </a:r>
            <a:endParaRPr lang="zh-CN" altLang="en-US" b="1" dirty="0" smtClean="0">
              <a:latin typeface="Times New Roman" panose="02020603050405020304" pitchFamily="18" charset="0"/>
              <a:cs typeface="Times New Roman" panose="02020603050405020304" pitchFamily="18" charset="0"/>
            </a:endParaRPr>
          </a:p>
          <a:p>
            <a:pPr marL="0" indent="0" fontAlgn="auto">
              <a:lnSpc>
                <a:spcPct val="120000"/>
              </a:lnSpc>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8</a:t>
            </a:r>
            <a:r>
              <a:rPr lang="en-US" altLang="zh-CN"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 </a:t>
            </a:r>
            <a:r>
              <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改善</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鱼体色泽的中草药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marL="0" indent="0" fontAlgn="auto">
              <a:lnSpc>
                <a:spcPct val="120000"/>
              </a:lnSpc>
              <a:buNone/>
            </a:pPr>
            <a:r>
              <a:rPr lang="zh-CN" altLang="en-US" b="1" dirty="0" smtClean="0">
                <a:latin typeface="Times New Roman" panose="02020603050405020304" pitchFamily="18" charset="0"/>
                <a:cs typeface="Times New Roman" panose="02020603050405020304" pitchFamily="18" charset="0"/>
              </a:rPr>
              <a:t>杜仲、槐花、桑白皮、芍药、丹皮、川芎、苦参、秦皮等。</a:t>
            </a:r>
            <a:endParaRPr lang="zh-CN" altLang="en-US" b="1" dirty="0" smtClean="0">
              <a:latin typeface="Times New Roman" panose="02020603050405020304" pitchFamily="18" charset="0"/>
              <a:cs typeface="Times New Roman" panose="02020603050405020304" pitchFamily="18" charset="0"/>
            </a:endParaRPr>
          </a:p>
          <a:p>
            <a:pPr marL="0" indent="0" fontAlgn="auto">
              <a:lnSpc>
                <a:spcPct val="120000"/>
              </a:lnSpc>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9</a:t>
            </a:r>
            <a:r>
              <a:rPr lang="en-US" altLang="zh-CN"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 </a:t>
            </a:r>
            <a:r>
              <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解毒</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marL="0" indent="0" fontAlgn="auto">
              <a:lnSpc>
                <a:spcPct val="120000"/>
              </a:lnSpc>
              <a:buNone/>
            </a:pPr>
            <a:r>
              <a:rPr lang="zh-CN" altLang="en-US" b="1" dirty="0" smtClean="0">
                <a:latin typeface="Times New Roman" panose="02020603050405020304" pitchFamily="18" charset="0"/>
                <a:cs typeface="Times New Roman" panose="02020603050405020304" pitchFamily="18" charset="0"/>
              </a:rPr>
              <a:t>解汞毒：土茯苓、赤石脂、金钱草、小野鸡尾等。</a:t>
            </a:r>
            <a:endParaRPr lang="en-US" altLang="zh-CN" b="1" dirty="0" smtClean="0">
              <a:latin typeface="Times New Roman" panose="02020603050405020304" pitchFamily="18" charset="0"/>
              <a:cs typeface="Times New Roman" panose="02020603050405020304" pitchFamily="18" charset="0"/>
            </a:endParaRPr>
          </a:p>
          <a:p>
            <a:pPr marL="0" indent="0" fontAlgn="auto">
              <a:lnSpc>
                <a:spcPct val="120000"/>
              </a:lnSpc>
              <a:buNone/>
            </a:pPr>
            <a:r>
              <a:rPr lang="zh-CN" altLang="en-US" b="1" dirty="0" smtClean="0">
                <a:latin typeface="Times New Roman" panose="02020603050405020304" pitchFamily="18" charset="0"/>
                <a:cs typeface="Times New Roman" panose="02020603050405020304" pitchFamily="18" charset="0"/>
              </a:rPr>
              <a:t>解铝毒：贯众、菊花、甘草、金钱草、鸡心藤、大青叶。</a:t>
            </a:r>
            <a:endParaRPr lang="en-US" altLang="zh-CN" b="1" dirty="0" smtClean="0">
              <a:latin typeface="Times New Roman" panose="02020603050405020304" pitchFamily="18" charset="0"/>
              <a:cs typeface="Times New Roman" panose="02020603050405020304" pitchFamily="18" charset="0"/>
            </a:endParaRPr>
          </a:p>
          <a:p>
            <a:pPr marL="0" indent="0" fontAlgn="auto">
              <a:lnSpc>
                <a:spcPct val="120000"/>
              </a:lnSpc>
              <a:buNone/>
            </a:pPr>
            <a:r>
              <a:rPr lang="zh-CN" altLang="en-US" b="1" dirty="0" smtClean="0">
                <a:latin typeface="Times New Roman" panose="02020603050405020304" pitchFamily="18" charset="0"/>
                <a:cs typeface="Times New Roman" panose="02020603050405020304" pitchFamily="18" charset="0"/>
              </a:rPr>
              <a:t>解有机磷毒：甘草、凤尾草、鸡心藤、天仙子、小野鸡尾。</a:t>
            </a:r>
            <a:endParaRPr lang="zh-CN" altLang="en-US" b="1" dirty="0" smtClean="0">
              <a:latin typeface="Times New Roman" panose="02020603050405020304" pitchFamily="18" charset="0"/>
              <a:cs typeface="Times New Roman" panose="02020603050405020304" pitchFamily="18" charset="0"/>
            </a:endParaRPr>
          </a:p>
          <a:p>
            <a:pPr marL="0" indent="0" fontAlgn="auto">
              <a:lnSpc>
                <a:spcPct val="120000"/>
              </a:lnSpc>
              <a:spcBef>
                <a:spcPts val="600"/>
              </a:spcBef>
              <a:buNone/>
            </a:pPr>
            <a:r>
              <a:rPr lang="en-US" altLang="zh-CN"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10</a:t>
            </a:r>
            <a:r>
              <a:rPr lang="en-US" altLang="zh-CN"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 </a:t>
            </a:r>
            <a:r>
              <a:rPr lang="zh-CN" altLang="en-US" b="1" dirty="0" smtClean="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清</a:t>
            </a:r>
            <a:r>
              <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塘用中草药</a:t>
            </a:r>
            <a:endParaRPr lang="zh-CN" altLang="en-US" b="1"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p>
            <a:pPr marL="0" indent="0" fontAlgn="auto">
              <a:lnSpc>
                <a:spcPct val="120000"/>
              </a:lnSpc>
              <a:buNone/>
            </a:pPr>
            <a:r>
              <a:rPr lang="zh-CN" altLang="en-US" b="1" dirty="0" smtClean="0">
                <a:latin typeface="Times New Roman" panose="02020603050405020304" pitchFamily="18" charset="0"/>
                <a:cs typeface="Times New Roman" panose="02020603050405020304" pitchFamily="18" charset="0"/>
              </a:rPr>
              <a:t>鱼藤、巴豆等。</a:t>
            </a:r>
            <a:endParaRPr lang="zh-CN" altLang="en-US" b="1" dirty="0" smtClean="0">
              <a:latin typeface="Times New Roman" panose="02020603050405020304" pitchFamily="18" charset="0"/>
              <a:cs typeface="Times New Roman" panose="02020603050405020304" pitchFamily="18" charset="0"/>
            </a:endParaRPr>
          </a:p>
        </p:txBody>
      </p:sp>
      <p:sp>
        <p:nvSpPr>
          <p:cNvPr id="4" name="矩形 3"/>
          <p:cNvSpPr/>
          <p:nvPr/>
        </p:nvSpPr>
        <p:spPr>
          <a:xfrm>
            <a:off x="2771800" y="6390620"/>
            <a:ext cx="6048672" cy="369332"/>
          </a:xfrm>
          <a:prstGeom prst="rect">
            <a:avLst/>
          </a:prstGeom>
        </p:spPr>
        <p:txBody>
          <a:bodyPr wrap="square">
            <a:spAutoFit/>
          </a:bodyPr>
          <a:lstStyle/>
          <a:p>
            <a:r>
              <a:rPr lang="en-US" altLang="zh-CN" b="1" dirty="0" smtClean="0"/>
              <a:t>《</a:t>
            </a:r>
            <a:r>
              <a:rPr lang="zh-CN" altLang="en-US" b="1" dirty="0" smtClean="0"/>
              <a:t>中草药在水产动物病害防治的应用及存在问题</a:t>
            </a:r>
            <a:r>
              <a:rPr lang="en-US" altLang="zh-CN" b="1" dirty="0" smtClean="0"/>
              <a:t>》2016.11</a:t>
            </a:r>
            <a:endParaRPr lang="zh-CN" altLang="en-US" b="1" dirty="0"/>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90872" y="116632"/>
            <a:ext cx="8229600" cy="706438"/>
          </a:xfrm>
        </p:spPr>
        <p:txBody>
          <a:bodyPr>
            <a:noAutofit/>
          </a:bodyPr>
          <a:lstStyle/>
          <a:p>
            <a:pPr algn="r"/>
            <a:r>
              <a:rPr lang="zh-CN" altLang="en-US" sz="3600" b="1" dirty="0" smtClean="0">
                <a:solidFill>
                  <a:srgbClr val="FFFF00"/>
                </a:solidFill>
                <a:latin typeface="黑体" panose="02010609060101010101" pitchFamily="49" charset="-122"/>
                <a:ea typeface="黑体" panose="02010609060101010101" pitchFamily="49" charset="-122"/>
              </a:rPr>
              <a:t>渔用中草药的相关研发工作</a:t>
            </a:r>
            <a:endParaRPr lang="zh-CN" altLang="en-US" sz="3600" b="1" dirty="0" smtClean="0">
              <a:solidFill>
                <a:srgbClr val="FFFF00"/>
              </a:solidFill>
              <a:latin typeface="黑体" panose="02010609060101010101" pitchFamily="49" charset="-122"/>
              <a:ea typeface="黑体" panose="02010609060101010101" pitchFamily="49" charset="-122"/>
            </a:endParaRPr>
          </a:p>
        </p:txBody>
      </p:sp>
      <p:sp>
        <p:nvSpPr>
          <p:cNvPr id="3" name="内容占位符 2"/>
          <p:cNvSpPr>
            <a:spLocks noGrp="1"/>
          </p:cNvSpPr>
          <p:nvPr>
            <p:ph idx="4294967295"/>
          </p:nvPr>
        </p:nvSpPr>
        <p:spPr>
          <a:xfrm>
            <a:off x="914400" y="1484784"/>
            <a:ext cx="8229600" cy="5073179"/>
          </a:xfrm>
        </p:spPr>
        <p:txBody>
          <a:bodyPr>
            <a:normAutofit/>
          </a:bodyPr>
          <a:lstStyle/>
          <a:p>
            <a:pPr indent="-742950" algn="just" fontAlgn="auto">
              <a:lnSpc>
                <a:spcPct val="150000"/>
              </a:lnSpc>
              <a:spcBef>
                <a:spcPts val="1200"/>
              </a:spcBef>
              <a:spcAft>
                <a:spcPts val="0"/>
              </a:spcAft>
              <a:buFontTx/>
              <a:buAutoNum type="arabicPlain"/>
              <a:defRPr/>
            </a:pPr>
            <a:r>
              <a:rPr lang="zh-CN" altLang="en-US" b="1" dirty="0" smtClean="0">
                <a:ea typeface="华文细黑" panose="02010600040101010101" pitchFamily="2" charset="-122"/>
              </a:rPr>
              <a:t>水产</a:t>
            </a:r>
            <a:r>
              <a:rPr lang="zh-CN" altLang="zh-CN" b="1" dirty="0" smtClean="0">
                <a:ea typeface="华文细黑" panose="02010600040101010101" pitchFamily="2" charset="-122"/>
              </a:rPr>
              <a:t>病原</a:t>
            </a:r>
            <a:r>
              <a:rPr lang="zh-CN" altLang="zh-CN" b="1" dirty="0">
                <a:ea typeface="华文细黑" panose="02010600040101010101" pitchFamily="2" charset="-122"/>
              </a:rPr>
              <a:t>的分离、鉴定与</a:t>
            </a:r>
            <a:r>
              <a:rPr lang="zh-CN" altLang="en-US" b="1" dirty="0">
                <a:ea typeface="华文细黑" panose="02010600040101010101" pitchFamily="2" charset="-122"/>
              </a:rPr>
              <a:t>毒力测定</a:t>
            </a:r>
            <a:endParaRPr lang="en-US" altLang="zh-CN" b="1" dirty="0">
              <a:ea typeface="华文细黑" panose="02010600040101010101" pitchFamily="2" charset="-122"/>
            </a:endParaRPr>
          </a:p>
          <a:p>
            <a:pPr indent="-742950" algn="just" fontAlgn="auto">
              <a:lnSpc>
                <a:spcPct val="150000"/>
              </a:lnSpc>
              <a:spcBef>
                <a:spcPts val="1200"/>
              </a:spcBef>
              <a:spcAft>
                <a:spcPts val="0"/>
              </a:spcAft>
              <a:buFontTx/>
              <a:buAutoNum type="arabicPlain"/>
              <a:defRPr/>
            </a:pPr>
            <a:r>
              <a:rPr lang="zh-CN" altLang="en-US" b="1" dirty="0" smtClean="0">
                <a:ea typeface="华文细黑" panose="02010600040101010101" pitchFamily="2" charset="-122"/>
              </a:rPr>
              <a:t>抗菌中草药筛选</a:t>
            </a:r>
            <a:r>
              <a:rPr lang="zh-CN" altLang="en-US" b="1" dirty="0">
                <a:ea typeface="华文细黑" panose="02010600040101010101" pitchFamily="2" charset="-122"/>
              </a:rPr>
              <a:t>及主成分的纯化鉴定</a:t>
            </a:r>
            <a:endParaRPr lang="en-US" altLang="zh-CN" b="1" dirty="0">
              <a:ea typeface="华文细黑" panose="02010600040101010101" pitchFamily="2" charset="-122"/>
            </a:endParaRPr>
          </a:p>
          <a:p>
            <a:pPr indent="-742950" algn="just" fontAlgn="auto">
              <a:lnSpc>
                <a:spcPct val="150000"/>
              </a:lnSpc>
              <a:spcBef>
                <a:spcPts val="1200"/>
              </a:spcBef>
              <a:spcAft>
                <a:spcPts val="0"/>
              </a:spcAft>
              <a:buFontTx/>
              <a:buAutoNum type="arabicPlain"/>
              <a:defRPr/>
            </a:pPr>
            <a:r>
              <a:rPr lang="zh-CN" altLang="en-US" b="1" dirty="0" smtClean="0">
                <a:ea typeface="华文细黑" panose="02010600040101010101" pitchFamily="2" charset="-122"/>
              </a:rPr>
              <a:t>中草药</a:t>
            </a:r>
            <a:r>
              <a:rPr lang="zh-CN" altLang="en-US" b="1" dirty="0">
                <a:ea typeface="华文细黑" panose="02010600040101010101" pitchFamily="2" charset="-122"/>
              </a:rPr>
              <a:t>复合</a:t>
            </a:r>
            <a:r>
              <a:rPr lang="zh-CN" altLang="en-US" b="1" dirty="0" smtClean="0">
                <a:ea typeface="华文细黑" panose="02010600040101010101" pitchFamily="2" charset="-122"/>
              </a:rPr>
              <a:t>抗菌剂研制</a:t>
            </a:r>
            <a:endParaRPr lang="en-US" altLang="zh-CN" b="1" dirty="0" smtClean="0">
              <a:ea typeface="华文细黑" panose="02010600040101010101" pitchFamily="2" charset="-122"/>
            </a:endParaRPr>
          </a:p>
          <a:p>
            <a:pPr indent="-742950" algn="just" fontAlgn="auto">
              <a:lnSpc>
                <a:spcPct val="150000"/>
              </a:lnSpc>
              <a:spcBef>
                <a:spcPts val="1200"/>
              </a:spcBef>
              <a:spcAft>
                <a:spcPts val="0"/>
              </a:spcAft>
              <a:buFontTx/>
              <a:buAutoNum type="arabicPlain"/>
              <a:defRPr/>
            </a:pPr>
            <a:r>
              <a:rPr lang="zh-CN" altLang="en-US" b="1" dirty="0" smtClean="0">
                <a:ea typeface="华文细黑" panose="02010600040101010101" pitchFamily="2" charset="-122"/>
              </a:rPr>
              <a:t>拟指环虫防控药物筛选</a:t>
            </a:r>
            <a:endParaRPr lang="en-US" altLang="zh-CN" b="1" dirty="0" smtClean="0">
              <a:ea typeface="华文细黑" panose="02010600040101010101" pitchFamily="2" charset="-122"/>
            </a:endParaRPr>
          </a:p>
          <a:p>
            <a:pPr indent="-742950" algn="just" fontAlgn="auto">
              <a:lnSpc>
                <a:spcPct val="150000"/>
              </a:lnSpc>
              <a:spcBef>
                <a:spcPts val="1200"/>
              </a:spcBef>
              <a:spcAft>
                <a:spcPts val="0"/>
              </a:spcAft>
              <a:buFontTx/>
              <a:buAutoNum type="arabicPlain"/>
              <a:defRPr/>
            </a:pPr>
            <a:r>
              <a:rPr lang="zh-CN" altLang="en-US" b="1" dirty="0" smtClean="0">
                <a:ea typeface="华文细黑" panose="02010600040101010101" pitchFamily="2" charset="-122"/>
              </a:rPr>
              <a:t>拟</a:t>
            </a:r>
            <a:r>
              <a:rPr lang="zh-CN" altLang="en-US" b="1" dirty="0">
                <a:ea typeface="华文细黑" panose="02010600040101010101" pitchFamily="2" charset="-122"/>
              </a:rPr>
              <a:t>指环</a:t>
            </a:r>
            <a:r>
              <a:rPr lang="zh-CN" altLang="en-US" b="1" dirty="0" smtClean="0">
                <a:ea typeface="华文细黑" panose="02010600040101010101" pitchFamily="2" charset="-122"/>
              </a:rPr>
              <a:t>虫的中草药</a:t>
            </a:r>
            <a:r>
              <a:rPr lang="zh-CN" altLang="zh-CN" b="1" dirty="0" smtClean="0">
                <a:ea typeface="华文细黑" panose="02010600040101010101" pitchFamily="2" charset="-122"/>
              </a:rPr>
              <a:t>复方</a:t>
            </a:r>
            <a:r>
              <a:rPr lang="zh-CN" altLang="en-US" b="1" dirty="0" smtClean="0">
                <a:ea typeface="华文细黑" panose="02010600040101010101" pitchFamily="2" charset="-122"/>
              </a:rPr>
              <a:t>研制</a:t>
            </a:r>
            <a:endParaRPr lang="en-US" altLang="zh-CN" b="1" dirty="0" smtClean="0">
              <a:ea typeface="华文细黑" panose="02010600040101010101" pitchFamily="2" charset="-122"/>
            </a:endParaRPr>
          </a:p>
          <a:p>
            <a:pPr indent="-742950" algn="just">
              <a:lnSpc>
                <a:spcPct val="150000"/>
              </a:lnSpc>
              <a:spcBef>
                <a:spcPts val="1200"/>
              </a:spcBef>
              <a:buFontTx/>
              <a:buAutoNum type="arabicPlain"/>
              <a:defRPr/>
            </a:pPr>
            <a:r>
              <a:rPr lang="zh-CN" altLang="en-US" b="1" dirty="0">
                <a:ea typeface="华文细黑" panose="02010600040101010101" pitchFamily="2" charset="-122"/>
              </a:rPr>
              <a:t>中草药免疫增强剂复方</a:t>
            </a:r>
            <a:r>
              <a:rPr lang="zh-CN" altLang="en-US" b="1" dirty="0" smtClean="0">
                <a:ea typeface="华文细黑" panose="02010600040101010101" pitchFamily="2" charset="-122"/>
              </a:rPr>
              <a:t>研制</a:t>
            </a:r>
            <a:endParaRPr lang="en-US" altLang="zh-CN" b="1" dirty="0">
              <a:ea typeface="华文细黑" panose="02010600040101010101" pitchFamily="2" charset="-122"/>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275" y="2492896"/>
            <a:ext cx="8229600" cy="4209331"/>
          </a:xfrm>
        </p:spPr>
        <p:txBody>
          <a:bodyPr>
            <a:normAutofit lnSpcReduction="10000"/>
          </a:bodyPr>
          <a:lstStyle/>
          <a:p>
            <a:pPr marL="0" lvl="2" indent="-342900" algn="just" eaLnBrk="0" fontAlgn="auto" hangingPunct="0">
              <a:lnSpc>
                <a:spcPct val="150000"/>
              </a:lnSpc>
              <a:spcBef>
                <a:spcPts val="1200"/>
              </a:spcBef>
              <a:spcAft>
                <a:spcPts val="0"/>
              </a:spcAft>
              <a:buClr>
                <a:schemeClr val="bg2"/>
              </a:buClr>
              <a:buSzPct val="85000"/>
              <a:buFont typeface="Wingdings" panose="05000000000000000000" pitchFamily="2" charset="2"/>
              <a:buChar char="l"/>
              <a:defRPr/>
            </a:pPr>
            <a:r>
              <a:rPr lang="zh-CN" altLang="zh-CN" sz="2400" dirty="0" smtClean="0">
                <a:latin typeface="Times New Roman" panose="02020603050405020304" pitchFamily="18" charset="0"/>
                <a:cs typeface="Times New Roman" panose="02020603050405020304" pitchFamily="18" charset="0"/>
              </a:rPr>
              <a:t>从</a:t>
            </a:r>
            <a:r>
              <a:rPr lang="zh-CN" altLang="en-US" sz="2400" dirty="0" smtClean="0">
                <a:latin typeface="Times New Roman" panose="02020603050405020304" pitchFamily="18" charset="0"/>
                <a:cs typeface="Times New Roman" panose="02020603050405020304" pitchFamily="18" charset="0"/>
              </a:rPr>
              <a:t>日本鳗、欧洲鳗、美洲鳗、双色鳗、花鳗等</a:t>
            </a:r>
            <a:r>
              <a:rPr lang="zh-CN" altLang="zh-CN" sz="2400" dirty="0" smtClean="0">
                <a:latin typeface="Times New Roman" panose="02020603050405020304" pitchFamily="18" charset="0"/>
                <a:cs typeface="Times New Roman" panose="02020603050405020304" pitchFamily="18" charset="0"/>
              </a:rPr>
              <a:t>病鳗器脏中共分离</a:t>
            </a:r>
            <a:r>
              <a:rPr lang="zh-CN" altLang="en-US" sz="2400" dirty="0" smtClean="0">
                <a:latin typeface="Times New Roman" panose="02020603050405020304" pitchFamily="18" charset="0"/>
                <a:cs typeface="Times New Roman" panose="02020603050405020304" pitchFamily="18" charset="0"/>
              </a:rPr>
              <a:t>培养</a:t>
            </a:r>
            <a:r>
              <a:rPr lang="zh-CN" altLang="zh-CN" sz="2400" dirty="0" smtClean="0">
                <a:latin typeface="Times New Roman" panose="02020603050405020304" pitchFamily="18" charset="0"/>
                <a:cs typeface="Times New Roman" panose="02020603050405020304" pitchFamily="18" charset="0"/>
              </a:rPr>
              <a:t>出</a:t>
            </a:r>
            <a:r>
              <a:rPr lang="en-US" altLang="zh-CN" sz="2400" dirty="0" smtClean="0">
                <a:latin typeface="Times New Roman" panose="02020603050405020304" pitchFamily="18" charset="0"/>
                <a:cs typeface="Times New Roman" panose="02020603050405020304" pitchFamily="18" charset="0"/>
              </a:rPr>
              <a:t>149</a:t>
            </a:r>
            <a:r>
              <a:rPr lang="zh-CN" altLang="zh-CN" sz="2400" dirty="0" smtClean="0">
                <a:latin typeface="Times New Roman" panose="02020603050405020304" pitchFamily="18" charset="0"/>
                <a:cs typeface="Times New Roman" panose="02020603050405020304" pitchFamily="18" charset="0"/>
              </a:rPr>
              <a:t>株病原菌</a:t>
            </a:r>
            <a:r>
              <a:rPr lang="zh-CN" altLang="en-US" sz="2400" dirty="0" smtClean="0">
                <a:latin typeface="Times New Roman" panose="02020603050405020304" pitchFamily="18" charset="0"/>
                <a:cs typeface="Times New Roman" panose="02020603050405020304" pitchFamily="18" charset="0"/>
              </a:rPr>
              <a:t>；从大黄鱼分离</a:t>
            </a:r>
            <a:r>
              <a:rPr lang="en-US" altLang="zh-CN" sz="2400" dirty="0" smtClean="0">
                <a:latin typeface="Times New Roman" panose="02020603050405020304" pitchFamily="18" charset="0"/>
                <a:cs typeface="Times New Roman" panose="02020603050405020304" pitchFamily="18" charset="0"/>
              </a:rPr>
              <a:t>44</a:t>
            </a:r>
            <a:r>
              <a:rPr lang="zh-CN" altLang="en-US" sz="2400" dirty="0" smtClean="0">
                <a:latin typeface="Times New Roman" panose="02020603050405020304" pitchFamily="18" charset="0"/>
                <a:cs typeface="Times New Roman" panose="02020603050405020304" pitchFamily="18" charset="0"/>
              </a:rPr>
              <a:t>株病原菌；从罗非鱼分离</a:t>
            </a:r>
            <a:r>
              <a:rPr lang="en-US" altLang="zh-CN" sz="2400" dirty="0" smtClean="0">
                <a:latin typeface="Times New Roman" panose="02020603050405020304" pitchFamily="18" charset="0"/>
                <a:cs typeface="Times New Roman" panose="02020603050405020304" pitchFamily="18" charset="0"/>
              </a:rPr>
              <a:t>1</a:t>
            </a:r>
            <a:r>
              <a:rPr lang="zh-CN" altLang="en-US" sz="2400" dirty="0" smtClean="0">
                <a:latin typeface="Times New Roman" panose="02020603050405020304" pitchFamily="18" charset="0"/>
                <a:cs typeface="Times New Roman" panose="02020603050405020304" pitchFamily="18" charset="0"/>
              </a:rPr>
              <a:t>株无乳链球菌；从南美白对虾分离</a:t>
            </a:r>
            <a:r>
              <a:rPr lang="en-US" altLang="zh-CN" sz="2400" dirty="0" smtClean="0">
                <a:latin typeface="Times New Roman" panose="02020603050405020304" pitchFamily="18" charset="0"/>
                <a:cs typeface="Times New Roman" panose="02020603050405020304" pitchFamily="18" charset="0"/>
              </a:rPr>
              <a:t>5</a:t>
            </a:r>
            <a:r>
              <a:rPr lang="zh-CN" altLang="en-US" sz="2400" dirty="0" smtClean="0">
                <a:latin typeface="Times New Roman" panose="02020603050405020304" pitchFamily="18" charset="0"/>
                <a:cs typeface="Times New Roman" panose="02020603050405020304" pitchFamily="18" charset="0"/>
              </a:rPr>
              <a:t>株病原菌。</a:t>
            </a:r>
            <a:endParaRPr lang="en-US" altLang="zh-CN" sz="2400" dirty="0" smtClean="0">
              <a:latin typeface="Times New Roman" panose="02020603050405020304" pitchFamily="18" charset="0"/>
              <a:cs typeface="Times New Roman" panose="02020603050405020304" pitchFamily="18" charset="0"/>
            </a:endParaRPr>
          </a:p>
          <a:p>
            <a:pPr marL="0" lvl="2" indent="-342900" algn="just" eaLnBrk="0" fontAlgn="auto" hangingPunct="0">
              <a:lnSpc>
                <a:spcPct val="150000"/>
              </a:lnSpc>
              <a:spcBef>
                <a:spcPts val="1200"/>
              </a:spcBef>
              <a:spcAft>
                <a:spcPts val="0"/>
              </a:spcAft>
              <a:buClr>
                <a:schemeClr val="bg2"/>
              </a:buClr>
              <a:buSzPct val="85000"/>
              <a:buFont typeface="Wingdings" panose="05000000000000000000" pitchFamily="2" charset="2"/>
              <a:buChar char="l"/>
              <a:defRPr/>
            </a:pPr>
            <a:r>
              <a:rPr lang="zh-CN" altLang="zh-CN" sz="2400" dirty="0" smtClean="0">
                <a:latin typeface="Times New Roman" panose="02020603050405020304" pitchFamily="18" charset="0"/>
                <a:cs typeface="Times New Roman" panose="02020603050405020304" pitchFamily="18" charset="0"/>
              </a:rPr>
              <a:t>经</a:t>
            </a:r>
            <a:r>
              <a:rPr lang="en-US" altLang="zh-CN" sz="2400" dirty="0" err="1">
                <a:latin typeface="Times New Roman" panose="02020603050405020304" pitchFamily="18" charset="0"/>
                <a:cs typeface="Times New Roman" panose="02020603050405020304" pitchFamily="18" charset="0"/>
              </a:rPr>
              <a:t>Biolog</a:t>
            </a:r>
            <a:r>
              <a:rPr lang="zh-CN" altLang="en-US" sz="2400" dirty="0" smtClean="0">
                <a:latin typeface="Times New Roman" panose="02020603050405020304" pitchFamily="18" charset="0"/>
                <a:cs typeface="Times New Roman" panose="02020603050405020304" pitchFamily="18" charset="0"/>
              </a:rPr>
              <a:t>全自动细菌鉴定系统</a:t>
            </a:r>
            <a:r>
              <a:rPr lang="zh-CN" altLang="en-US" sz="2400" dirty="0">
                <a:latin typeface="Times New Roman" panose="02020603050405020304" pitchFamily="18" charset="0"/>
                <a:cs typeface="Times New Roman" panose="02020603050405020304" pitchFamily="18" charset="0"/>
              </a:rPr>
              <a:t>和分子生物学方法</a:t>
            </a:r>
            <a:r>
              <a:rPr lang="zh-CN" altLang="zh-CN" sz="2400" dirty="0">
                <a:latin typeface="Times New Roman" panose="02020603050405020304" pitchFamily="18" charset="0"/>
                <a:cs typeface="Times New Roman" panose="02020603050405020304" pitchFamily="18" charset="0"/>
              </a:rPr>
              <a:t>鉴定病原菌的种属</a:t>
            </a:r>
            <a:r>
              <a:rPr lang="zh-CN" altLang="en-US" sz="2400" dirty="0">
                <a:latin typeface="Times New Roman" panose="02020603050405020304" pitchFamily="18" charset="0"/>
                <a:cs typeface="Times New Roman" panose="02020603050405020304" pitchFamily="18" charset="0"/>
              </a:rPr>
              <a:t>，包含</a:t>
            </a:r>
            <a:r>
              <a:rPr lang="zh-CN" altLang="en-US" sz="2400" dirty="0">
                <a:latin typeface="Times New Roman" panose="02020603050405020304" pitchFamily="18" charset="0"/>
                <a:ea typeface="华文细黑" panose="02010600040101010101" pitchFamily="2" charset="-122"/>
                <a:cs typeface="Times New Roman" panose="02020603050405020304" pitchFamily="18" charset="0"/>
              </a:rPr>
              <a:t>气单胞菌、弧菌、假单胞菌</a:t>
            </a:r>
            <a:r>
              <a:rPr lang="zh-CN" altLang="en-US" sz="2400" dirty="0">
                <a:latin typeface="Times New Roman" panose="02020603050405020304" pitchFamily="18" charset="0"/>
                <a:cs typeface="Times New Roman" panose="02020603050405020304" pitchFamily="18" charset="0"/>
              </a:rPr>
              <a:t>等种属</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en-US" altLang="zh-CN" sz="2400" dirty="0">
              <a:latin typeface="Times New Roman" panose="02020603050405020304" pitchFamily="18" charset="0"/>
              <a:ea typeface="华文细黑" panose="02010600040101010101" pitchFamily="2" charset="-122"/>
              <a:cs typeface="Times New Roman" panose="02020603050405020304" pitchFamily="18" charset="0"/>
            </a:endParaRPr>
          </a:p>
          <a:p>
            <a:pPr marL="0" lvl="2" indent="-342900" algn="just" eaLnBrk="0" fontAlgn="auto" hangingPunct="0">
              <a:lnSpc>
                <a:spcPct val="150000"/>
              </a:lnSpc>
              <a:spcBef>
                <a:spcPts val="1200"/>
              </a:spcBef>
              <a:spcAft>
                <a:spcPts val="0"/>
              </a:spcAft>
              <a:buClr>
                <a:schemeClr val="bg2"/>
              </a:buClr>
              <a:buSzPct val="85000"/>
              <a:buFont typeface="Wingdings" panose="05000000000000000000" pitchFamily="2" charset="2"/>
              <a:buChar char="l"/>
              <a:defRPr/>
            </a:pPr>
            <a:r>
              <a:rPr lang="zh-CN" altLang="en-US" sz="2400" dirty="0">
                <a:latin typeface="Times New Roman" panose="02020603050405020304" pitchFamily="18" charset="0"/>
                <a:cs typeface="Times New Roman" panose="02020603050405020304" pitchFamily="18" charset="0"/>
              </a:rPr>
              <a:t>攻毒实验确定</a:t>
            </a:r>
            <a:r>
              <a:rPr lang="zh-CN" altLang="en-US" sz="2400" dirty="0">
                <a:latin typeface="Times New Roman" panose="02020603050405020304" pitchFamily="18" charset="0"/>
                <a:ea typeface="华文细黑" panose="02010600040101010101" pitchFamily="2" charset="-122"/>
                <a:cs typeface="Times New Roman" panose="02020603050405020304" pitchFamily="18" charset="0"/>
              </a:rPr>
              <a:t>各菌株的毒力强弱，</a:t>
            </a:r>
            <a:r>
              <a:rPr lang="zh-CN" altLang="en-US" sz="2400" dirty="0">
                <a:latin typeface="Times New Roman" panose="02020603050405020304" pitchFamily="18" charset="0"/>
                <a:cs typeface="Times New Roman" panose="02020603050405020304" pitchFamily="18" charset="0"/>
              </a:rPr>
              <a:t>测定半致死量</a:t>
            </a:r>
            <a:r>
              <a:rPr lang="zh-CN" altLang="en-US" sz="2400" dirty="0">
                <a:latin typeface="Times New Roman" panose="02020603050405020304" pitchFamily="18" charset="0"/>
                <a:ea typeface="华文细黑" panose="02010600040101010101" pitchFamily="2" charset="-122"/>
                <a:cs typeface="Times New Roman" panose="02020603050405020304" pitchFamily="18" charset="0"/>
              </a:rPr>
              <a:t>。</a:t>
            </a:r>
            <a:endParaRPr lang="en-US" altLang="zh-CN" sz="2400" dirty="0">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2" name="标题 1"/>
          <p:cNvSpPr>
            <a:spLocks noGrp="1"/>
          </p:cNvSpPr>
          <p:nvPr>
            <p:ph type="title"/>
          </p:nvPr>
        </p:nvSpPr>
        <p:spPr>
          <a:xfrm>
            <a:off x="467360" y="44450"/>
            <a:ext cx="8229600" cy="867410"/>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细菌性疾病防控研究</a:t>
            </a:r>
            <a:endParaRPr lang="zh-CN" altLang="en-US" sz="28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251520" y="698535"/>
            <a:ext cx="7488832" cy="737235"/>
          </a:xfrm>
          <a:prstGeom prst="rect">
            <a:avLst/>
          </a:prstGeom>
        </p:spPr>
        <p:txBody>
          <a:bodyPr wrap="square">
            <a:spAutoFit/>
          </a:bodyPr>
          <a:lstStyle/>
          <a:p>
            <a:pPr marL="0" lvl="2" indent="0" algn="just" eaLnBrk="0" fontAlgn="auto" hangingPunct="0">
              <a:lnSpc>
                <a:spcPct val="150000"/>
              </a:lnSpc>
              <a:spcBef>
                <a:spcPts val="1200"/>
              </a:spcBef>
              <a:spcAft>
                <a:spcPts val="0"/>
              </a:spcAft>
              <a:buClr>
                <a:schemeClr val="bg2"/>
              </a:buClr>
              <a:buSzPct val="85000"/>
              <a:buNone/>
              <a:defRPr/>
            </a:pP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1.1  </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病原菌的分离</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鉴定</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与毒力检测</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5" name="文本框 4"/>
          <p:cNvSpPr txBox="1"/>
          <p:nvPr/>
        </p:nvSpPr>
        <p:spPr>
          <a:xfrm>
            <a:off x="333469" y="1887468"/>
            <a:ext cx="3243580" cy="460375"/>
          </a:xfrm>
          <a:prstGeom prst="rect">
            <a:avLst/>
          </a:prstGeom>
          <a:noFill/>
          <a:ln w="12700">
            <a:solidFill>
              <a:srgbClr val="7030A0"/>
            </a:solidFill>
          </a:ln>
        </p:spPr>
        <p:txBody>
          <a:bodyPr wrap="none" rtlCol="0">
            <a:spAutoFit/>
          </a:bodyPr>
          <a:lstStyle/>
          <a:p>
            <a:r>
              <a:rPr lang="zh-CN" altLang="en-US" sz="2400" b="1" dirty="0" smtClean="0">
                <a:solidFill>
                  <a:srgbClr val="FF0000"/>
                </a:solidFill>
              </a:rPr>
              <a:t>中心在建鱼类病原菌</a:t>
            </a:r>
            <a:r>
              <a:rPr lang="zh-CN" altLang="en-US" sz="2400" b="1" dirty="0">
                <a:solidFill>
                  <a:srgbClr val="FF0000"/>
                </a:solidFill>
              </a:rPr>
              <a:t>库</a:t>
            </a:r>
            <a:endParaRPr lang="zh-CN" altLang="en-US" sz="2400" b="1" dirty="0">
              <a:solidFill>
                <a:srgbClr val="FF0000"/>
              </a:solidFill>
            </a:endParaRPr>
          </a:p>
        </p:txBody>
      </p:sp>
      <p:sp>
        <p:nvSpPr>
          <p:cNvPr id="6" name="灯片编号占位符 5"/>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20000"/>
          </a:bodyPr>
          <a:lstStyle/>
          <a:p>
            <a:pPr marL="228600" lvl="2" indent="-571500" algn="just" eaLnBrk="0" hangingPunct="0">
              <a:lnSpc>
                <a:spcPct val="150000"/>
              </a:lnSpc>
              <a:spcBef>
                <a:spcPts val="1800"/>
              </a:spcBef>
              <a:buClr>
                <a:schemeClr val="bg2"/>
              </a:buClr>
              <a:buSzPct val="85000"/>
              <a:buFont typeface="Wingdings" panose="05000000000000000000" pitchFamily="2" charset="2"/>
              <a:buChar char="Ø"/>
            </a:pPr>
            <a:r>
              <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rPr>
              <a:t>采用药敏纸片法，从氟苯尼考、氧氟沙星、利福平、强力霉素、硫酸庆大霉素、土霉素、盐酸恩诺沙星、盐酸林可霉素、硫酸阿米卡星、硫酸链霉素、硫酸青霉素钠、阿莫西林、诺氟沙星、磺胺甲噁唑等</a:t>
            </a:r>
            <a:r>
              <a:rPr lang="en-US" altLang="zh-CN" sz="2400" dirty="0" smtClean="0">
                <a:latin typeface="Times New Roman" panose="02020603050405020304" pitchFamily="18" charset="0"/>
                <a:ea typeface="华文细黑" panose="02010600040101010101" pitchFamily="2" charset="-122"/>
                <a:cs typeface="Times New Roman" panose="02020603050405020304" pitchFamily="18" charset="0"/>
              </a:rPr>
              <a:t>46</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种</a:t>
            </a:r>
            <a:r>
              <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rPr>
              <a:t>西药</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，根据耐药性、敏感性，</a:t>
            </a:r>
            <a:r>
              <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rPr>
              <a:t>筛选出对鳗鲡</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、大黄鱼、罗非鱼</a:t>
            </a:r>
            <a:r>
              <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rPr>
              <a:t>致病菌具有</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广谱</a:t>
            </a:r>
            <a:r>
              <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rPr>
              <a:t>的</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强</a:t>
            </a:r>
            <a:r>
              <a:rPr lang="zh-CN" altLang="en-US" sz="2400" dirty="0">
                <a:latin typeface="Times New Roman" panose="02020603050405020304" pitchFamily="18" charset="0"/>
                <a:ea typeface="华文细黑" panose="02010600040101010101" pitchFamily="2" charset="-122"/>
                <a:cs typeface="Times New Roman" panose="02020603050405020304" pitchFamily="18" charset="0"/>
              </a:rPr>
              <a:t>抑制</a:t>
            </a:r>
            <a:r>
              <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rPr>
              <a:t>作用</a:t>
            </a:r>
            <a:r>
              <a:rPr lang="zh-CN" altLang="en-US" sz="24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altLang="zh-CN" sz="2400" dirty="0" smtClean="0">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2" name="标题 1"/>
          <p:cNvSpPr>
            <a:spLocks noGrp="1"/>
          </p:cNvSpPr>
          <p:nvPr>
            <p:ph type="title"/>
          </p:nvPr>
        </p:nvSpPr>
        <p:spPr/>
        <p:txBody>
          <a:bodyPr>
            <a:normAutofit/>
          </a:bodyPr>
          <a:lstStyle/>
          <a:p>
            <a:pPr algn="l"/>
            <a:r>
              <a:rPr lang="en-US" altLang="zh-CN" sz="2800" b="1" dirty="0" smtClean="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1.2  </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抑制病原菌</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的</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西药药</a:t>
            </a:r>
            <a:r>
              <a:rPr lang="zh-CN" altLang="en-US" sz="2800" b="1" dirty="0" smtClean="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敏测试</a:t>
            </a:r>
            <a:r>
              <a:rPr lang="en-US" altLang="zh-CN" sz="2800" b="1" dirty="0" smtClean="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 </a:t>
            </a:r>
            <a:endParaRPr lang="zh-CN" altLang="en-US" sz="2800" dirty="0">
              <a:solidFill>
                <a:srgbClr val="FFFF00"/>
              </a:solidFill>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90872" y="-27384"/>
            <a:ext cx="8229600" cy="1143000"/>
          </a:xfrm>
        </p:spPr>
        <p:txBody>
          <a:bodyPr vert="horz" lIns="91440" tIns="45720" rIns="91440" bIns="45720" rtlCol="0" anchor="ctr">
            <a:normAutofit/>
          </a:bodyPr>
          <a:lstStyle/>
          <a:p>
            <a:pPr lvl="0" algn="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2.1  抑制病原菌的中草药筛选</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endParaRPr>
          </a:p>
        </p:txBody>
      </p:sp>
      <p:sp>
        <p:nvSpPr>
          <p:cNvPr id="3" name="内容占位符 2"/>
          <p:cNvSpPr>
            <a:spLocks noGrp="1"/>
          </p:cNvSpPr>
          <p:nvPr>
            <p:ph idx="4294967295"/>
          </p:nvPr>
        </p:nvSpPr>
        <p:spPr>
          <a:xfrm>
            <a:off x="539552" y="4365104"/>
            <a:ext cx="8229600" cy="2232124"/>
          </a:xfrm>
        </p:spPr>
        <p:txBody>
          <a:bodyPr>
            <a:noAutofit/>
          </a:bodyPr>
          <a:lstStyle/>
          <a:p>
            <a:pPr marL="228600" lvl="2" indent="-571500" algn="just" eaLnBrk="0" hangingPunct="0">
              <a:lnSpc>
                <a:spcPct val="150000"/>
              </a:lnSpc>
              <a:spcBef>
                <a:spcPts val="1800"/>
              </a:spcBef>
              <a:buClr>
                <a:schemeClr val="bg2"/>
              </a:buClr>
              <a:buSzPct val="85000"/>
              <a:buFont typeface="Wingdings" panose="05000000000000000000" pitchFamily="2" charset="2"/>
              <a:buChar char="Ø"/>
            </a:pPr>
            <a:r>
              <a:rPr lang="zh-CN" altLang="zh-CN" sz="2400" b="1" dirty="0" smtClean="0">
                <a:ea typeface="华文细黑" panose="02010600040101010101" pitchFamily="2" charset="-122"/>
              </a:rPr>
              <a:t>采用超微粉琼脂平板法</a:t>
            </a:r>
            <a:r>
              <a:rPr lang="zh-CN" altLang="en-US" sz="2400" b="1" dirty="0" smtClean="0">
                <a:ea typeface="华文细黑" panose="02010600040101010101" pitchFamily="2" charset="-122"/>
              </a:rPr>
              <a:t>和微量量热法</a:t>
            </a:r>
            <a:r>
              <a:rPr lang="zh-CN" altLang="zh-CN" sz="2400" b="1" dirty="0" smtClean="0">
                <a:ea typeface="华文细黑" panose="02010600040101010101" pitchFamily="2" charset="-122"/>
              </a:rPr>
              <a:t>，</a:t>
            </a:r>
            <a:r>
              <a:rPr lang="zh-CN" altLang="en-US" sz="2400" b="1" dirty="0" smtClean="0">
                <a:ea typeface="华文细黑" panose="02010600040101010101" pitchFamily="2" charset="-122"/>
              </a:rPr>
              <a:t>测定</a:t>
            </a:r>
            <a:r>
              <a:rPr lang="zh-CN" altLang="zh-CN" sz="2400" b="1" dirty="0" smtClean="0">
                <a:ea typeface="华文细黑" panose="02010600040101010101" pitchFamily="2" charset="-122"/>
              </a:rPr>
              <a:t>从</a:t>
            </a:r>
            <a:r>
              <a:rPr lang="zh-CN" altLang="en-US" sz="2400" b="1" dirty="0" smtClean="0">
                <a:ea typeface="华文细黑" panose="02010600040101010101" pitchFamily="2" charset="-122"/>
              </a:rPr>
              <a:t>上百</a:t>
            </a:r>
            <a:r>
              <a:rPr lang="zh-CN" altLang="zh-CN" sz="2400" b="1" dirty="0" smtClean="0">
                <a:ea typeface="华文细黑" panose="02010600040101010101" pitchFamily="2" charset="-122"/>
              </a:rPr>
              <a:t>种药材</a:t>
            </a:r>
            <a:r>
              <a:rPr lang="zh-CN" altLang="en-US" sz="2400" b="1" dirty="0" smtClean="0">
                <a:ea typeface="华文细黑" panose="02010600040101010101" pitchFamily="2" charset="-122"/>
              </a:rPr>
              <a:t>中筛选</a:t>
            </a:r>
            <a:r>
              <a:rPr lang="zh-CN" altLang="zh-CN" sz="2400" b="1" dirty="0" smtClean="0">
                <a:ea typeface="华文细黑" panose="02010600040101010101" pitchFamily="2" charset="-122"/>
              </a:rPr>
              <a:t>出五倍子、石榴皮、生地榆、吴茱萸等</a:t>
            </a:r>
            <a:r>
              <a:rPr lang="zh-CN" altLang="en-US" sz="2400" b="1" dirty="0" smtClean="0">
                <a:ea typeface="华文细黑" panose="02010600040101010101" pitchFamily="2" charset="-122"/>
              </a:rPr>
              <a:t>对气单胞菌属、弧菌属、无乳链球菌、假单胞菌属等</a:t>
            </a:r>
            <a:r>
              <a:rPr lang="zh-CN" altLang="zh-CN" sz="2400" b="1" dirty="0" smtClean="0">
                <a:ea typeface="华文细黑" panose="02010600040101010101" pitchFamily="2" charset="-122"/>
              </a:rPr>
              <a:t>具有较高</a:t>
            </a:r>
            <a:r>
              <a:rPr lang="zh-CN" altLang="en-US" sz="2400" b="1" dirty="0" smtClean="0">
                <a:ea typeface="华文细黑" panose="02010600040101010101" pitchFamily="2" charset="-122"/>
              </a:rPr>
              <a:t>敏感度</a:t>
            </a:r>
            <a:r>
              <a:rPr lang="zh-CN" altLang="zh-CN" sz="2400" b="1" dirty="0" smtClean="0">
                <a:ea typeface="华文细黑" panose="02010600040101010101" pitchFamily="2" charset="-122"/>
              </a:rPr>
              <a:t>的广谱抑菌效果。</a:t>
            </a:r>
            <a:endParaRPr lang="zh-CN" altLang="zh-CN" sz="2400" b="1" dirty="0" smtClean="0">
              <a:ea typeface="华文细黑" panose="02010600040101010101" pitchFamily="2" charset="-122"/>
            </a:endParaRPr>
          </a:p>
        </p:txBody>
      </p:sp>
      <p:graphicFrame>
        <p:nvGraphicFramePr>
          <p:cNvPr id="4" name="表格 3"/>
          <p:cNvGraphicFramePr>
            <a:graphicFrameLocks noGrp="1"/>
          </p:cNvGraphicFramePr>
          <p:nvPr/>
        </p:nvGraphicFramePr>
        <p:xfrm>
          <a:off x="107504" y="1639625"/>
          <a:ext cx="8892481" cy="2725479"/>
        </p:xfrm>
        <a:graphic>
          <a:graphicData uri="http://schemas.openxmlformats.org/drawingml/2006/table">
            <a:tbl>
              <a:tblPr>
                <a:tableStyleId>{5C22544A-7EE6-4342-B048-85BDC9FD1C3A}</a:tableStyleId>
              </a:tblPr>
              <a:tblGrid>
                <a:gridCol w="827586"/>
                <a:gridCol w="598925"/>
                <a:gridCol w="706624"/>
                <a:gridCol w="615582"/>
                <a:gridCol w="706624"/>
                <a:gridCol w="706624"/>
                <a:gridCol w="706624"/>
                <a:gridCol w="693962"/>
                <a:gridCol w="693962"/>
                <a:gridCol w="615582"/>
                <a:gridCol w="673462"/>
                <a:gridCol w="673462"/>
                <a:gridCol w="673462"/>
              </a:tblGrid>
              <a:tr h="743312">
                <a:tc rowSpan="2">
                  <a:txBody>
                    <a:bodyPr/>
                    <a:lstStyle/>
                    <a:p>
                      <a:pPr algn="ctr">
                        <a:lnSpc>
                          <a:spcPct val="125000"/>
                        </a:lnSpc>
                        <a:spcAft>
                          <a:spcPts val="0"/>
                        </a:spcAft>
                      </a:pPr>
                      <a:r>
                        <a:rPr lang="zh-CN" sz="1200" b="1" kern="0" dirty="0">
                          <a:effectLst/>
                          <a:latin typeface="Times New Roman" panose="02020603050405020304" pitchFamily="18" charset="0"/>
                          <a:cs typeface="Times New Roman" panose="02020603050405020304" pitchFamily="18" charset="0"/>
                        </a:rPr>
                        <a:t>致病菌</a:t>
                      </a:r>
                      <a:endParaRPr lang="zh-CN" sz="1200" b="1" kern="100" dirty="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Pathogens</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gridSpan="2">
                  <a:txBody>
                    <a:bodyPr/>
                    <a:lstStyle/>
                    <a:p>
                      <a:pPr algn="ctr">
                        <a:lnSpc>
                          <a:spcPct val="125000"/>
                        </a:lnSpc>
                        <a:spcAft>
                          <a:spcPts val="0"/>
                        </a:spcAft>
                      </a:pPr>
                      <a:r>
                        <a:rPr lang="zh-CN" sz="1200" b="1" kern="0" dirty="0">
                          <a:effectLst/>
                          <a:latin typeface="Times New Roman" panose="02020603050405020304" pitchFamily="18" charset="0"/>
                          <a:cs typeface="Times New Roman" panose="02020603050405020304" pitchFamily="18" charset="0"/>
                        </a:rPr>
                        <a:t>五倍子</a:t>
                      </a:r>
                      <a:endParaRPr lang="zh-CN" sz="1200" b="1" kern="100" dirty="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RCM</a:t>
                      </a:r>
                      <a:r>
                        <a:rPr lang="zh-CN" sz="1200" b="1" kern="0" dirty="0">
                          <a:effectLst/>
                          <a:latin typeface="Times New Roman" panose="02020603050405020304" pitchFamily="18" charset="0"/>
                          <a:cs typeface="Times New Roman" panose="02020603050405020304" pitchFamily="18" charset="0"/>
                        </a:rPr>
                        <a:t>（</a:t>
                      </a:r>
                      <a:r>
                        <a:rPr lang="en-US" sz="1200" b="1" kern="0" dirty="0">
                          <a:effectLst/>
                          <a:latin typeface="Times New Roman" panose="02020603050405020304" pitchFamily="18" charset="0"/>
                          <a:cs typeface="Times New Roman" panose="02020603050405020304" pitchFamily="18" charset="0"/>
                        </a:rPr>
                        <a:t>mg/mL</a:t>
                      </a:r>
                      <a:r>
                        <a:rPr lang="zh-CN" sz="1200" b="1" kern="0" dirty="0">
                          <a:effectLst/>
                          <a:latin typeface="Times New Roman" panose="02020603050405020304" pitchFamily="18" charset="0"/>
                          <a:cs typeface="Times New Roman" panose="02020603050405020304" pitchFamily="18" charset="0"/>
                        </a:rPr>
                        <a:t>）</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hMerge="1">
                  <a:tcPr/>
                </a:tc>
                <a:tc gridSpan="2">
                  <a:txBody>
                    <a:bodyPr/>
                    <a:lstStyle/>
                    <a:p>
                      <a:pPr algn="ctr">
                        <a:lnSpc>
                          <a:spcPct val="125000"/>
                        </a:lnSpc>
                        <a:spcAft>
                          <a:spcPts val="0"/>
                        </a:spcAft>
                      </a:pPr>
                      <a:r>
                        <a:rPr lang="zh-CN" sz="1200" b="1" kern="0" dirty="0">
                          <a:effectLst/>
                          <a:latin typeface="Times New Roman" panose="02020603050405020304" pitchFamily="18" charset="0"/>
                          <a:cs typeface="Times New Roman" panose="02020603050405020304" pitchFamily="18" charset="0"/>
                        </a:rPr>
                        <a:t>大黄</a:t>
                      </a:r>
                      <a:endParaRPr lang="zh-CN" sz="1200" b="1" kern="100" dirty="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100" dirty="0">
                          <a:effectLst/>
                          <a:latin typeface="Times New Roman" panose="02020603050405020304" pitchFamily="18" charset="0"/>
                          <a:cs typeface="Times New Roman" panose="02020603050405020304" pitchFamily="18" charset="0"/>
                        </a:rPr>
                        <a:t>RPL</a:t>
                      </a:r>
                      <a:r>
                        <a:rPr lang="zh-CN" sz="1200" b="1" kern="0" dirty="0">
                          <a:effectLst/>
                          <a:latin typeface="Times New Roman" panose="02020603050405020304" pitchFamily="18" charset="0"/>
                          <a:cs typeface="Times New Roman" panose="02020603050405020304" pitchFamily="18" charset="0"/>
                        </a:rPr>
                        <a:t>（</a:t>
                      </a:r>
                      <a:r>
                        <a:rPr lang="en-US" sz="1200" b="1" kern="0" dirty="0">
                          <a:effectLst/>
                          <a:latin typeface="Times New Roman" panose="02020603050405020304" pitchFamily="18" charset="0"/>
                          <a:cs typeface="Times New Roman" panose="02020603050405020304" pitchFamily="18" charset="0"/>
                        </a:rPr>
                        <a:t>mg/mL</a:t>
                      </a:r>
                      <a:r>
                        <a:rPr lang="zh-CN" sz="1200" b="1" kern="0" dirty="0">
                          <a:effectLst/>
                          <a:latin typeface="Times New Roman" panose="02020603050405020304" pitchFamily="18" charset="0"/>
                          <a:cs typeface="Times New Roman" panose="02020603050405020304" pitchFamily="18" charset="0"/>
                        </a:rPr>
                        <a:t>）</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hMerge="1">
                  <a:tcPr/>
                </a:tc>
                <a:tc gridSpan="2">
                  <a:txBody>
                    <a:bodyPr/>
                    <a:lstStyle/>
                    <a:p>
                      <a:pPr algn="ctr">
                        <a:lnSpc>
                          <a:spcPct val="125000"/>
                        </a:lnSpc>
                        <a:spcAft>
                          <a:spcPts val="0"/>
                        </a:spcAft>
                      </a:pPr>
                      <a:r>
                        <a:rPr lang="zh-CN" sz="1200" b="1" kern="0">
                          <a:effectLst/>
                          <a:latin typeface="Times New Roman" panose="02020603050405020304" pitchFamily="18" charset="0"/>
                          <a:cs typeface="Times New Roman" panose="02020603050405020304" pitchFamily="18" charset="0"/>
                        </a:rPr>
                        <a:t>石榴皮</a:t>
                      </a:r>
                      <a:endParaRPr lang="zh-CN" sz="1200" b="1" kern="10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100">
                          <a:effectLst/>
                          <a:latin typeface="Times New Roman" panose="02020603050405020304" pitchFamily="18" charset="0"/>
                          <a:cs typeface="Times New Roman" panose="02020603050405020304" pitchFamily="18" charset="0"/>
                        </a:rPr>
                        <a:t>PGL</a:t>
                      </a:r>
                      <a:r>
                        <a:rPr lang="zh-CN" sz="1200" b="1" kern="0">
                          <a:effectLst/>
                          <a:latin typeface="Times New Roman" panose="02020603050405020304" pitchFamily="18" charset="0"/>
                          <a:cs typeface="Times New Roman" panose="02020603050405020304" pitchFamily="18" charset="0"/>
                        </a:rPr>
                        <a:t>（</a:t>
                      </a:r>
                      <a:r>
                        <a:rPr lang="en-US" sz="1200" b="1" kern="0">
                          <a:effectLst/>
                          <a:latin typeface="Times New Roman" panose="02020603050405020304" pitchFamily="18" charset="0"/>
                          <a:cs typeface="Times New Roman" panose="02020603050405020304" pitchFamily="18" charset="0"/>
                        </a:rPr>
                        <a:t>mg/mL</a:t>
                      </a:r>
                      <a:r>
                        <a:rPr lang="zh-CN" sz="1200" b="1" kern="0">
                          <a:effectLst/>
                          <a:latin typeface="Times New Roman" panose="02020603050405020304" pitchFamily="18" charset="0"/>
                          <a:cs typeface="Times New Roman" panose="02020603050405020304" pitchFamily="18" charset="0"/>
                        </a:rPr>
                        <a:t>）</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hMerge="1">
                  <a:tcPr/>
                </a:tc>
                <a:tc gridSpan="2">
                  <a:txBody>
                    <a:bodyPr/>
                    <a:lstStyle/>
                    <a:p>
                      <a:pPr algn="ctr">
                        <a:lnSpc>
                          <a:spcPct val="125000"/>
                        </a:lnSpc>
                        <a:spcAft>
                          <a:spcPts val="0"/>
                        </a:spcAft>
                      </a:pPr>
                      <a:r>
                        <a:rPr lang="zh-CN" sz="1200" b="1" kern="0" dirty="0">
                          <a:effectLst/>
                          <a:latin typeface="Times New Roman" panose="02020603050405020304" pitchFamily="18" charset="0"/>
                          <a:cs typeface="Times New Roman" panose="02020603050405020304" pitchFamily="18" charset="0"/>
                        </a:rPr>
                        <a:t>虎杖</a:t>
                      </a:r>
                      <a:endParaRPr lang="zh-CN" sz="1200" b="1" kern="100" dirty="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100" dirty="0">
                          <a:effectLst/>
                          <a:latin typeface="Times New Roman" panose="02020603050405020304" pitchFamily="18" charset="0"/>
                          <a:cs typeface="Times New Roman" panose="02020603050405020304" pitchFamily="18" charset="0"/>
                        </a:rPr>
                        <a:t>RPC</a:t>
                      </a:r>
                      <a:r>
                        <a:rPr lang="zh-CN" sz="1200" b="1" kern="0" dirty="0">
                          <a:effectLst/>
                          <a:latin typeface="Times New Roman" panose="02020603050405020304" pitchFamily="18" charset="0"/>
                          <a:cs typeface="Times New Roman" panose="02020603050405020304" pitchFamily="18" charset="0"/>
                        </a:rPr>
                        <a:t>（</a:t>
                      </a:r>
                      <a:r>
                        <a:rPr lang="en-US" sz="1200" b="1" kern="0" dirty="0">
                          <a:effectLst/>
                          <a:latin typeface="Times New Roman" panose="02020603050405020304" pitchFamily="18" charset="0"/>
                          <a:cs typeface="Times New Roman" panose="02020603050405020304" pitchFamily="18" charset="0"/>
                        </a:rPr>
                        <a:t>mg/mL</a:t>
                      </a:r>
                      <a:r>
                        <a:rPr lang="zh-CN" sz="1200" b="1" kern="0" dirty="0">
                          <a:effectLst/>
                          <a:latin typeface="Times New Roman" panose="02020603050405020304" pitchFamily="18" charset="0"/>
                          <a:cs typeface="Times New Roman" panose="02020603050405020304" pitchFamily="18" charset="0"/>
                        </a:rPr>
                        <a:t>）</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hMerge="1">
                  <a:tcPr/>
                </a:tc>
                <a:tc gridSpan="2">
                  <a:txBody>
                    <a:bodyPr/>
                    <a:lstStyle/>
                    <a:p>
                      <a:pPr algn="ctr">
                        <a:lnSpc>
                          <a:spcPct val="125000"/>
                        </a:lnSpc>
                        <a:spcAft>
                          <a:spcPts val="0"/>
                        </a:spcAft>
                      </a:pPr>
                      <a:r>
                        <a:rPr lang="zh-CN" sz="1200" b="1" kern="0">
                          <a:effectLst/>
                          <a:latin typeface="Times New Roman" panose="02020603050405020304" pitchFamily="18" charset="0"/>
                          <a:cs typeface="Times New Roman" panose="02020603050405020304" pitchFamily="18" charset="0"/>
                        </a:rPr>
                        <a:t>黄芩</a:t>
                      </a:r>
                      <a:endParaRPr lang="zh-CN" sz="1200" b="1" kern="10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100">
                          <a:effectLst/>
                          <a:latin typeface="Times New Roman" panose="02020603050405020304" pitchFamily="18" charset="0"/>
                          <a:cs typeface="Times New Roman" panose="02020603050405020304" pitchFamily="18" charset="0"/>
                        </a:rPr>
                        <a:t>SBG</a:t>
                      </a:r>
                      <a:r>
                        <a:rPr lang="zh-CN" sz="1200" b="1" kern="0">
                          <a:effectLst/>
                          <a:latin typeface="Times New Roman" panose="02020603050405020304" pitchFamily="18" charset="0"/>
                          <a:cs typeface="Times New Roman" panose="02020603050405020304" pitchFamily="18" charset="0"/>
                        </a:rPr>
                        <a:t>（</a:t>
                      </a:r>
                      <a:r>
                        <a:rPr lang="en-US" sz="1200" b="1" kern="0">
                          <a:effectLst/>
                          <a:latin typeface="Times New Roman" panose="02020603050405020304" pitchFamily="18" charset="0"/>
                          <a:cs typeface="Times New Roman" panose="02020603050405020304" pitchFamily="18" charset="0"/>
                        </a:rPr>
                        <a:t>mg/mL</a:t>
                      </a:r>
                      <a:r>
                        <a:rPr lang="zh-CN" sz="1200" b="1" kern="0">
                          <a:effectLst/>
                          <a:latin typeface="Times New Roman" panose="02020603050405020304" pitchFamily="18" charset="0"/>
                          <a:cs typeface="Times New Roman" panose="02020603050405020304" pitchFamily="18" charset="0"/>
                        </a:rPr>
                        <a:t>）</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hMerge="1">
                  <a:tcPr/>
                </a:tc>
                <a:tc gridSpan="2">
                  <a:txBody>
                    <a:bodyPr/>
                    <a:lstStyle/>
                    <a:p>
                      <a:pPr algn="ctr">
                        <a:lnSpc>
                          <a:spcPct val="125000"/>
                        </a:lnSpc>
                        <a:spcAft>
                          <a:spcPts val="0"/>
                        </a:spcAft>
                      </a:pPr>
                      <a:r>
                        <a:rPr lang="zh-CN" sz="1200" b="1" kern="0" dirty="0">
                          <a:effectLst/>
                          <a:latin typeface="Times New Roman" panose="02020603050405020304" pitchFamily="18" charset="0"/>
                          <a:cs typeface="Times New Roman" panose="02020603050405020304" pitchFamily="18" charset="0"/>
                        </a:rPr>
                        <a:t>黄连</a:t>
                      </a:r>
                      <a:endParaRPr lang="zh-CN" sz="1200" b="1" kern="100" dirty="0">
                        <a:effectLst/>
                        <a:latin typeface="Times New Roman" panose="02020603050405020304" pitchFamily="18" charset="0"/>
                        <a:cs typeface="Times New Roman" panose="02020603050405020304" pitchFamily="18" charset="0"/>
                      </a:endParaRPr>
                    </a:p>
                    <a:p>
                      <a:pPr algn="ctr">
                        <a:lnSpc>
                          <a:spcPct val="125000"/>
                        </a:lnSpc>
                        <a:spcAft>
                          <a:spcPts val="0"/>
                        </a:spcAft>
                      </a:pPr>
                      <a:r>
                        <a:rPr lang="en-US" sz="1200" b="1" kern="100" dirty="0">
                          <a:effectLst/>
                          <a:latin typeface="Times New Roman" panose="02020603050405020304" pitchFamily="18" charset="0"/>
                          <a:cs typeface="Times New Roman" panose="02020603050405020304" pitchFamily="18" charset="0"/>
                        </a:rPr>
                        <a:t>CCF</a:t>
                      </a:r>
                      <a:r>
                        <a:rPr lang="zh-CN" sz="1200" b="1" kern="0" dirty="0">
                          <a:effectLst/>
                          <a:latin typeface="Times New Roman" panose="02020603050405020304" pitchFamily="18" charset="0"/>
                          <a:cs typeface="Times New Roman" panose="02020603050405020304" pitchFamily="18" charset="0"/>
                        </a:rPr>
                        <a:t>（</a:t>
                      </a:r>
                      <a:r>
                        <a:rPr lang="en-US" sz="1200" b="1" kern="0" dirty="0">
                          <a:effectLst/>
                          <a:latin typeface="Times New Roman" panose="02020603050405020304" pitchFamily="18" charset="0"/>
                          <a:cs typeface="Times New Roman" panose="02020603050405020304" pitchFamily="18" charset="0"/>
                        </a:rPr>
                        <a:t>mg/mL</a:t>
                      </a:r>
                      <a:r>
                        <a:rPr lang="zh-CN" sz="1200" b="1" kern="0" dirty="0" smtClean="0">
                          <a:effectLst/>
                          <a:latin typeface="Times New Roman" panose="02020603050405020304" pitchFamily="18" charset="0"/>
                          <a:cs typeface="Times New Roman" panose="02020603050405020304" pitchFamily="18" charset="0"/>
                        </a:rPr>
                        <a:t>）</a:t>
                      </a:r>
                      <a:r>
                        <a:rPr lang="en-US" sz="1200" b="1" kern="0" dirty="0">
                          <a:effectLst/>
                          <a:latin typeface="Times New Roman" panose="02020603050405020304" pitchFamily="18" charset="0"/>
                          <a:cs typeface="Times New Roman" panose="02020603050405020304" pitchFamily="18" charset="0"/>
                        </a:rPr>
                        <a:t>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hMerge="1">
                  <a:tcPr/>
                </a:tc>
              </a:tr>
              <a:tr h="247771">
                <a:tc vMerge="1">
                  <a:tcP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MIC</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MBC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MIC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MBC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MIC</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MBC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MIC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MBC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MIC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MBC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MIC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MBC</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r h="247771">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B09</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0.250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0.250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3.000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0.375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3.000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3.000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dirty="0">
                          <a:effectLst/>
                          <a:latin typeface="Times New Roman" panose="02020603050405020304" pitchFamily="18" charset="0"/>
                          <a:cs typeface="Times New Roman" panose="02020603050405020304" pitchFamily="18" charset="0"/>
                        </a:rPr>
                        <a:t>3.000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12.000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12.000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r h="247771">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B10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0.250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0.500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1.500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0.375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0.375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3.000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3.000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r h="247771">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B15</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0.125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0.125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1.500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0.750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0.750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3.000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6.000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r h="247771">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B18</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0.125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0.125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3.000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0.750 </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3.000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3.000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r h="247771">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B20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0.125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0.125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u="sng" kern="0">
                          <a:effectLst/>
                          <a:latin typeface="Times New Roman" panose="02020603050405020304" pitchFamily="18" charset="0"/>
                          <a:cs typeface="Times New Roman" panose="02020603050405020304" pitchFamily="18" charset="0"/>
                        </a:rPr>
                        <a:t>3.000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0.750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 </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6.000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r h="495541">
                <a:tc>
                  <a:txBody>
                    <a:bodyPr/>
                    <a:lstStyle/>
                    <a:p>
                      <a:pPr algn="ctr">
                        <a:lnSpc>
                          <a:spcPct val="125000"/>
                        </a:lnSpc>
                        <a:spcAft>
                          <a:spcPts val="0"/>
                        </a:spcAft>
                      </a:pPr>
                      <a:r>
                        <a:rPr lang="zh-CN" sz="1200" b="1" kern="0">
                          <a:effectLst/>
                          <a:latin typeface="Times New Roman" panose="02020603050405020304" pitchFamily="18" charset="0"/>
                          <a:cs typeface="Times New Roman" panose="02020603050405020304" pitchFamily="18" charset="0"/>
                        </a:rPr>
                        <a:t>平均值</a:t>
                      </a:r>
                      <a:r>
                        <a:rPr lang="en-US" sz="1200" b="1" kern="0">
                          <a:effectLst/>
                          <a:latin typeface="Times New Roman" panose="02020603050405020304" pitchFamily="18" charset="0"/>
                          <a:cs typeface="Times New Roman" panose="02020603050405020304" pitchFamily="18" charset="0"/>
                        </a:rPr>
                        <a:t>Means</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0.175</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0.225</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1.200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2.250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0.825</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0.900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3.075</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3.675</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1.500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2.100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a:effectLst/>
                          <a:latin typeface="Times New Roman" panose="02020603050405020304" pitchFamily="18" charset="0"/>
                          <a:cs typeface="Times New Roman" panose="02020603050405020304" pitchFamily="18" charset="0"/>
                        </a:rPr>
                        <a:t>6.300</a:t>
                      </a:r>
                      <a:endParaRPr lang="zh-CN" sz="12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c>
                  <a:txBody>
                    <a:bodyPr/>
                    <a:lstStyle/>
                    <a:p>
                      <a:pPr algn="ctr">
                        <a:lnSpc>
                          <a:spcPct val="125000"/>
                        </a:lnSpc>
                        <a:spcAft>
                          <a:spcPts val="0"/>
                        </a:spcAft>
                      </a:pPr>
                      <a:r>
                        <a:rPr lang="en-US" sz="1200" b="1" kern="0" dirty="0">
                          <a:effectLst/>
                          <a:latin typeface="Times New Roman" panose="02020603050405020304" pitchFamily="18" charset="0"/>
                          <a:cs typeface="Times New Roman" panose="02020603050405020304" pitchFamily="18" charset="0"/>
                        </a:rPr>
                        <a:t>6.600</a:t>
                      </a:r>
                      <a:endParaRPr lang="zh-CN" sz="12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0261" marR="60261" marT="0" marB="0" anchor="ctr"/>
                </a:tc>
              </a:tr>
            </a:tbl>
          </a:graphicData>
        </a:graphic>
      </p:graphicFrame>
      <p:sp>
        <p:nvSpPr>
          <p:cNvPr id="5" name="文本框 4"/>
          <p:cNvSpPr txBox="1"/>
          <p:nvPr/>
        </p:nvSpPr>
        <p:spPr>
          <a:xfrm>
            <a:off x="237490" y="1115695"/>
            <a:ext cx="640080" cy="368300"/>
          </a:xfrm>
          <a:prstGeom prst="rect">
            <a:avLst/>
          </a:prstGeom>
          <a:noFill/>
        </p:spPr>
        <p:txBody>
          <a:bodyPr wrap="none" rtlCol="0" anchor="t">
            <a:spAutoFit/>
          </a:bodyPr>
          <a:p>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sym typeface="+mn-ea"/>
              </a:rPr>
              <a:t>例：</a:t>
            </a:r>
            <a:endParaRPr lang="zh-CN" altLang="en-US"/>
          </a:p>
        </p:txBody>
      </p:sp>
      <p:sp>
        <p:nvSpPr>
          <p:cNvPr id="6" name="灯片编号占位符 5"/>
          <p:cNvSpPr>
            <a:spLocks noGrp="1"/>
          </p:cNvSpPr>
          <p:nvPr>
            <p:ph type="sldNum" sz="quarter" idx="12"/>
          </p:nvPr>
        </p:nvSpPr>
        <p:spPr/>
        <p:txBody>
          <a:bodyPr/>
          <a:p>
            <a:fld id="{24A319DC-BF11-4F3B-A32C-EFD5A989416A}" type="slidenum">
              <a:rPr lang="zh-CN" altLang="en-US" smtClean="0"/>
            </a:fld>
            <a:endParaRPr lang="zh-CN" altLang="en-US"/>
          </a:p>
        </p:txBody>
      </p:sp>
      <p:sp>
        <p:nvSpPr>
          <p:cNvPr id="219" name=" 219"/>
          <p:cNvSpPr/>
          <p:nvPr/>
        </p:nvSpPr>
        <p:spPr>
          <a:xfrm>
            <a:off x="1907540" y="4940935"/>
            <a:ext cx="2447925"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 name=" 7"/>
          <p:cNvSpPr/>
          <p:nvPr/>
        </p:nvSpPr>
        <p:spPr>
          <a:xfrm>
            <a:off x="4643755" y="4940935"/>
            <a:ext cx="1584325" cy="7556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44450"/>
            <a:ext cx="8229600" cy="936278"/>
          </a:xfrm>
        </p:spPr>
        <p:txBody>
          <a:bodyPr vert="horz" lIns="91440" tIns="45720" rIns="91440" bIns="45720" rtlCol="0" anchor="ctr">
            <a:normAutofit/>
          </a:bodyPr>
          <a:lstStyle/>
          <a:p>
            <a:pPr lvl="0" algn="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2.2  抗菌主成分的纯化鉴定</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endParaRPr>
          </a:p>
        </p:txBody>
      </p:sp>
      <p:sp>
        <p:nvSpPr>
          <p:cNvPr id="3" name="内容占位符 2"/>
          <p:cNvSpPr>
            <a:spLocks noGrp="1"/>
          </p:cNvSpPr>
          <p:nvPr>
            <p:ph idx="4294967295"/>
          </p:nvPr>
        </p:nvSpPr>
        <p:spPr>
          <a:xfrm>
            <a:off x="4283968" y="3923017"/>
            <a:ext cx="4786517" cy="2818351"/>
          </a:xfrm>
        </p:spPr>
        <p:txBody>
          <a:bodyPr vert="horz" lIns="91440" tIns="45720" rIns="91440" bIns="45720" rtlCol="0">
            <a:normAutofit fontScale="92500" lnSpcReduction="20000"/>
          </a:bodyPr>
          <a:lstStyle/>
          <a:p>
            <a:pPr marL="228600" lvl="2" indent="-571500" algn="just" eaLnBrk="0" hangingPunct="0">
              <a:lnSpc>
                <a:spcPct val="150000"/>
              </a:lnSpc>
              <a:spcBef>
                <a:spcPts val="1800"/>
              </a:spcBef>
              <a:buClr>
                <a:schemeClr val="bg2"/>
              </a:buClr>
              <a:buSzPct val="85000"/>
              <a:buFont typeface="Wingdings" panose="05000000000000000000" pitchFamily="2" charset="2"/>
              <a:buChar char="Ø"/>
            </a:pP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针对几种强</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抗菌的药材石榴皮、诃子、五倍子、虎杖、黄芩、</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大黄的提取物，经</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高效逆流</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色谱分离</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纯化获得</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各有效部位，</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测定各抗菌效果，确定抗菌主成分，并鉴定其化学结构。</a:t>
            </a:r>
            <a:endParaRPr lang="en-US" altLang="zh-CN"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4" name="图片 14" descr="制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02622" y="1275947"/>
            <a:ext cx="5067863" cy="265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8" y="1024177"/>
            <a:ext cx="4027873" cy="297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虎杖-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80" y="3994772"/>
            <a:ext cx="3929311" cy="28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1547664" y="1844824"/>
            <a:ext cx="646331" cy="369332"/>
          </a:xfrm>
          <a:prstGeom prst="rect">
            <a:avLst/>
          </a:prstGeom>
        </p:spPr>
        <p:txBody>
          <a:bodyPr wrap="none">
            <a:spAutoFit/>
          </a:bodyPr>
          <a:lstStyle/>
          <a:p>
            <a:r>
              <a:rPr lang="zh-CN" altLang="en-US" b="1" dirty="0">
                <a:ea typeface="华文细黑" panose="02010600040101010101" pitchFamily="2" charset="-122"/>
              </a:rPr>
              <a:t>诃子</a:t>
            </a:r>
            <a:endParaRPr lang="zh-CN" altLang="en-US" dirty="0"/>
          </a:p>
        </p:txBody>
      </p:sp>
      <p:sp>
        <p:nvSpPr>
          <p:cNvPr id="8" name="矩形 7"/>
          <p:cNvSpPr/>
          <p:nvPr/>
        </p:nvSpPr>
        <p:spPr>
          <a:xfrm>
            <a:off x="7234438" y="1844824"/>
            <a:ext cx="877163" cy="369332"/>
          </a:xfrm>
          <a:prstGeom prst="rect">
            <a:avLst/>
          </a:prstGeom>
        </p:spPr>
        <p:txBody>
          <a:bodyPr wrap="none">
            <a:spAutoFit/>
          </a:bodyPr>
          <a:lstStyle/>
          <a:p>
            <a:r>
              <a:rPr lang="zh-CN" altLang="en-US" b="1" dirty="0">
                <a:ea typeface="华文细黑" panose="02010600040101010101" pitchFamily="2" charset="-122"/>
              </a:rPr>
              <a:t>五倍子</a:t>
            </a:r>
            <a:endParaRPr lang="zh-CN" altLang="en-US" dirty="0"/>
          </a:p>
        </p:txBody>
      </p:sp>
      <p:sp>
        <p:nvSpPr>
          <p:cNvPr id="9" name="矩形 8"/>
          <p:cNvSpPr/>
          <p:nvPr/>
        </p:nvSpPr>
        <p:spPr>
          <a:xfrm>
            <a:off x="2987824" y="4217442"/>
            <a:ext cx="877163" cy="369332"/>
          </a:xfrm>
          <a:prstGeom prst="rect">
            <a:avLst/>
          </a:prstGeom>
        </p:spPr>
        <p:txBody>
          <a:bodyPr wrap="none">
            <a:spAutoFit/>
          </a:bodyPr>
          <a:lstStyle/>
          <a:p>
            <a:r>
              <a:rPr lang="zh-CN" altLang="en-US" b="1" dirty="0">
                <a:ea typeface="华文细黑" panose="02010600040101010101" pitchFamily="2" charset="-122"/>
              </a:rPr>
              <a:t>石榴皮</a:t>
            </a:r>
            <a:endParaRPr lang="zh-CN" altLang="en-US" dirty="0"/>
          </a:p>
        </p:txBody>
      </p:sp>
      <p:sp>
        <p:nvSpPr>
          <p:cNvPr id="10" name="灯片编号占位符 9"/>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83568" y="17347"/>
            <a:ext cx="8229600" cy="891374"/>
          </a:xfrm>
        </p:spPr>
        <p:txBody>
          <a:bodyPr vert="horz" lIns="91440" tIns="45720" rIns="91440" bIns="45720" rtlCol="0" anchor="ctr">
            <a:normAutofit/>
          </a:bodyPr>
          <a:lstStyle/>
          <a:p>
            <a:pPr lvl="0" algn="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3.1  中草药复方的抗菌作用</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endParaRPr>
          </a:p>
        </p:txBody>
      </p:sp>
      <p:sp>
        <p:nvSpPr>
          <p:cNvPr id="3" name="内容占位符 2"/>
          <p:cNvSpPr>
            <a:spLocks noGrp="1"/>
          </p:cNvSpPr>
          <p:nvPr>
            <p:ph idx="4294967295"/>
          </p:nvPr>
        </p:nvSpPr>
        <p:spPr>
          <a:xfrm>
            <a:off x="381000" y="4404678"/>
            <a:ext cx="8229600" cy="1862013"/>
          </a:xfrm>
        </p:spPr>
        <p:txBody>
          <a:bodyPr>
            <a:normAutofit/>
          </a:bodyPr>
          <a:lstStyle/>
          <a:p>
            <a:pPr marL="228600" lvl="2" indent="-571500" algn="just" eaLnBrk="0" fontAlgn="auto" hangingPunct="0">
              <a:lnSpc>
                <a:spcPct val="130000"/>
              </a:lnSpc>
              <a:spcBef>
                <a:spcPts val="1800"/>
              </a:spcBef>
              <a:buClr>
                <a:schemeClr val="bg2"/>
              </a:buClr>
              <a:buSzPct val="85000"/>
              <a:buFont typeface="Wingdings" panose="05000000000000000000" pitchFamily="2" charset="2"/>
              <a:buChar char="Ø"/>
            </a:pP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采用超微药粉琼脂平板法，从</a:t>
            </a:r>
            <a:r>
              <a:rPr lang="en-US"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2000</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多种联用复方中筛选出</a:t>
            </a:r>
            <a:r>
              <a:rPr lang="en-US"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11</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种双联用</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复方、</a:t>
            </a:r>
            <a:r>
              <a:rPr lang="en-US"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6</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种三联用</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复方和</a:t>
            </a:r>
            <a:r>
              <a:rPr lang="en-US"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3</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种四联用复方，对病原菌具有显著协同抑制效果。</a:t>
            </a:r>
            <a:endParaRPr lang="zh-CN" altLang="en-US" sz="2400" b="1" dirty="0" smtClean="0">
              <a:latin typeface="Times New Roman" panose="02020603050405020304" pitchFamily="18" charset="0"/>
              <a:cs typeface="Times New Roman" panose="02020603050405020304" pitchFamily="18" charset="0"/>
            </a:endParaRPr>
          </a:p>
          <a:p>
            <a:endParaRPr lang="zh-CN" altLang="en-US" dirty="0">
              <a:latin typeface="Times New Roman" panose="02020603050405020304" pitchFamily="18" charset="0"/>
              <a:cs typeface="Times New Roman" panose="02020603050405020304" pitchFamily="18" charset="0"/>
            </a:endParaRPr>
          </a:p>
        </p:txBody>
      </p:sp>
      <p:graphicFrame>
        <p:nvGraphicFramePr>
          <p:cNvPr id="4" name="表格 3"/>
          <p:cNvGraphicFramePr>
            <a:graphicFrameLocks noGrp="1"/>
          </p:cNvGraphicFramePr>
          <p:nvPr/>
        </p:nvGraphicFramePr>
        <p:xfrm>
          <a:off x="101412" y="1609472"/>
          <a:ext cx="8940799" cy="2566987"/>
        </p:xfrm>
        <a:graphic>
          <a:graphicData uri="http://schemas.openxmlformats.org/drawingml/2006/table">
            <a:tbl>
              <a:tblPr/>
              <a:tblGrid>
                <a:gridCol w="981702"/>
                <a:gridCol w="475301"/>
                <a:gridCol w="694362"/>
                <a:gridCol w="475301"/>
                <a:gridCol w="789627"/>
                <a:gridCol w="475301"/>
                <a:gridCol w="694362"/>
                <a:gridCol w="475301"/>
                <a:gridCol w="789627"/>
                <a:gridCol w="475301"/>
                <a:gridCol w="694362"/>
                <a:gridCol w="475301"/>
                <a:gridCol w="484825"/>
                <a:gridCol w="475301"/>
                <a:gridCol w="484825"/>
              </a:tblGrid>
              <a:tr h="271145">
                <a:tc rowSpan="2">
                  <a:txBody>
                    <a:bodyPr/>
                    <a:lstStyle/>
                    <a:p>
                      <a:pPr algn="ctr">
                        <a:spcAft>
                          <a:spcPts val="0"/>
                        </a:spcAft>
                      </a:pPr>
                      <a:r>
                        <a:rPr lang="zh-CN" altLang="en-US" sz="1200" b="1" kern="100" dirty="0" smtClean="0">
                          <a:latin typeface="Times New Roman" panose="02020603050405020304" pitchFamily="18" charset="0"/>
                          <a:ea typeface="华文细黑" panose="02010600040101010101" pitchFamily="2" charset="-122"/>
                          <a:cs typeface="Times New Roman" panose="02020603050405020304" pitchFamily="18" charset="0"/>
                        </a:rPr>
                        <a:t>病原菌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大黄等</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cPr/>
                </a:tc>
                <a:tc gridSpan="2">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大黄等</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cP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黄芩等</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cPr/>
                </a:tc>
                <a:tc gridSpan="2">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大黄等</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cPr/>
                </a:tc>
                <a:tc gridSpan="2">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五倍子等</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cPr/>
                </a:tc>
                <a:tc gridSpan="2">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黄芩等</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cPr/>
                </a:tc>
                <a:tc gridSpan="2">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五倍子等</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cPr/>
                </a:tc>
              </a:tr>
              <a:tr h="213208">
                <a:tc vMerge="1">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w="12700" cap="flat" cmpd="sng" algn="ctr">
                      <a:solidFill>
                        <a:srgbClr val="000000"/>
                      </a:solidFill>
                      <a:prstDash val="solid"/>
                      <a:round/>
                      <a:headEnd type="none" w="med" len="med"/>
                      <a:tailEnd type="none" w="med" len="med"/>
                    </a:lnB>
                  </a:tcPr>
                </a:tc>
              </a:tr>
              <a:tr h="27135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B01</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0.74</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0.74</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w="12700" cap="flat" cmpd="sng" algn="ctr">
                      <a:solidFill>
                        <a:srgbClr val="000000"/>
                      </a:solidFill>
                      <a:prstDash val="solid"/>
                      <a:round/>
                      <a:headEnd type="none" w="med" len="med"/>
                      <a:tailEnd type="none" w="med" len="med"/>
                    </a:lnT>
                    <a:lnB>
                      <a:noFill/>
                    </a:lnB>
                  </a:tcPr>
                </a:tc>
              </a:tr>
              <a:tr h="27135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B02</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r>
              <a:tr h="27135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0.38</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r>
              <a:tr h="271356">
                <a:tc>
                  <a:txBody>
                    <a:bodyPr/>
                    <a:lstStyle/>
                    <a:p>
                      <a:pPr algn="ctr">
                        <a:spcAft>
                          <a:spcPts val="0"/>
                        </a:spcAft>
                      </a:pPr>
                      <a:r>
                        <a:rPr lang="en-US" sz="1200" b="1" kern="0" dirty="0">
                          <a:latin typeface="Times New Roman" panose="02020603050405020304" pitchFamily="18" charset="0"/>
                          <a:ea typeface="华文细黑" panose="02010600040101010101" pitchFamily="2" charset="-122"/>
                          <a:cs typeface="Times New Roman" panose="02020603050405020304" pitchFamily="18" charset="0"/>
                        </a:rPr>
                        <a:t>B08</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r>
              <a:tr h="271356">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a:noFill/>
                    </a:lnB>
                  </a:tcPr>
                </a:tc>
              </a:tr>
              <a:tr h="271356">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B27</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0.38</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1.13</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a:noFill/>
                    </a:lnR>
                    <a:lnT>
                      <a:noFill/>
                    </a:lnT>
                    <a:lnB>
                      <a:noFill/>
                    </a:lnB>
                  </a:tcPr>
                </a:tc>
              </a:tr>
              <a:tr h="271356">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B31</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0.38</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en-US"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0.57</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solidFill>
                          <a:schemeClr val="tx1"/>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0" marR="68580" marT="0" marB="0" anchor="ctr">
                    <a:lnL>
                      <a:noFill/>
                    </a:lnL>
                    <a:lnR>
                      <a:noFill/>
                    </a:lnR>
                    <a:lnT>
                      <a:noFill/>
                    </a:lnT>
                    <a:lnB>
                      <a:noFill/>
                    </a:lnB>
                  </a:tcPr>
                </a:tc>
              </a:tr>
              <a:tr h="182931">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FIC≤1</a:t>
                      </a: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比例</a:t>
                      </a: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94</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83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83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89</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8" marR="2094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文本框 5"/>
          <p:cNvSpPr txBox="1"/>
          <p:nvPr/>
        </p:nvSpPr>
        <p:spPr>
          <a:xfrm>
            <a:off x="237490" y="1115695"/>
            <a:ext cx="640080" cy="368300"/>
          </a:xfrm>
          <a:prstGeom prst="rect">
            <a:avLst/>
          </a:prstGeom>
          <a:noFill/>
        </p:spPr>
        <p:txBody>
          <a:bodyPr wrap="none" rtlCol="0" anchor="t">
            <a:spAutoFit/>
          </a:bodyPr>
          <a:p>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sym typeface="+mn-ea"/>
              </a:rPr>
              <a:t>例：</a:t>
            </a:r>
            <a:endParaRPr lang="zh-CN" altLang="en-US"/>
          </a:p>
        </p:txBody>
      </p:sp>
      <p:sp>
        <p:nvSpPr>
          <p:cNvPr id="5" name="灯片编号占位符 4"/>
          <p:cNvSpPr>
            <a:spLocks noGrp="1"/>
          </p:cNvSpPr>
          <p:nvPr>
            <p:ph type="sldNum" sz="quarter" idx="12"/>
          </p:nvPr>
        </p:nvSpPr>
        <p:spPr/>
        <p:txBody>
          <a:bodyPr/>
          <a:p>
            <a:fld id="{24A319DC-BF11-4F3B-A32C-EFD5A989416A}" type="slidenum">
              <a:rPr lang="zh-CN" altLang="en-US" smtClean="0"/>
            </a:fld>
            <a:endParaRPr lang="zh-CN" altLang="en-US"/>
          </a:p>
        </p:txBody>
      </p:sp>
      <p:sp>
        <p:nvSpPr>
          <p:cNvPr id="219" name=" 219"/>
          <p:cNvSpPr/>
          <p:nvPr/>
        </p:nvSpPr>
        <p:spPr>
          <a:xfrm>
            <a:off x="1683385" y="4901565"/>
            <a:ext cx="2789555" cy="762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34888" y="44450"/>
            <a:ext cx="8229600" cy="792262"/>
          </a:xfrm>
        </p:spPr>
        <p:txBody>
          <a:bodyPr vert="horz" lIns="91440" tIns="45720" rIns="91440" bIns="45720" rtlCol="0" anchor="ctr">
            <a:normAutofit/>
          </a:bodyPr>
          <a:lstStyle/>
          <a:p>
            <a:pPr lvl="0" algn="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3.2  中草药与西药联用的抗菌作用</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endParaRPr>
          </a:p>
        </p:txBody>
      </p:sp>
      <p:sp>
        <p:nvSpPr>
          <p:cNvPr id="3" name="内容占位符 2"/>
          <p:cNvSpPr>
            <a:spLocks noGrp="1"/>
          </p:cNvSpPr>
          <p:nvPr>
            <p:ph idx="4294967295"/>
          </p:nvPr>
        </p:nvSpPr>
        <p:spPr>
          <a:xfrm>
            <a:off x="287655" y="4664264"/>
            <a:ext cx="8676456" cy="1296491"/>
          </a:xfrm>
        </p:spPr>
        <p:txBody>
          <a:bodyPr vert="horz" lIns="91440" tIns="45720" rIns="91440" bIns="45720" rtlCol="0">
            <a:normAutofit fontScale="90000" lnSpcReduction="20000"/>
          </a:bodyPr>
          <a:lstStyle/>
          <a:p>
            <a:pPr marL="228600" lvl="2" indent="-571500" algn="just" eaLnBrk="0" fontAlgn="auto" hangingPunct="0">
              <a:lnSpc>
                <a:spcPct val="130000"/>
              </a:lnSpc>
              <a:spcBef>
                <a:spcPts val="1800"/>
              </a:spcBef>
              <a:buClr>
                <a:schemeClr val="bg2"/>
              </a:buClr>
              <a:buSzPct val="85000"/>
              <a:buFont typeface="Wingdings" panose="05000000000000000000" pitchFamily="2" charset="2"/>
              <a:buChar char="Ø"/>
            </a:pP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根据中草药具有逆转致病菌耐药性的机制，利用</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10</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种</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药材</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分别与</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7</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种西药进行联用复方的筛选，获得</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6</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种复方</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对病原菌</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具有显著协同抑制效果。</a:t>
            </a:r>
            <a:endParaRPr lang="zh-CN" altLang="en-US"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77659" y="1602621"/>
          <a:ext cx="8988425" cy="2755899"/>
        </p:xfrm>
        <a:graphic>
          <a:graphicData uri="http://schemas.openxmlformats.org/drawingml/2006/table">
            <a:tbl>
              <a:tblPr/>
              <a:tblGrid>
                <a:gridCol w="981733"/>
                <a:gridCol w="537045"/>
                <a:gridCol w="784564"/>
                <a:gridCol w="537045"/>
                <a:gridCol w="892204"/>
                <a:gridCol w="537045"/>
                <a:gridCol w="784564"/>
                <a:gridCol w="537045"/>
                <a:gridCol w="892204"/>
                <a:gridCol w="537045"/>
                <a:gridCol w="784564"/>
                <a:gridCol w="635561"/>
                <a:gridCol w="547806"/>
              </a:tblGrid>
              <a:tr h="271145">
                <a:tc rowSpan="2">
                  <a:txBody>
                    <a:bodyPr/>
                    <a:lstStyle/>
                    <a:p>
                      <a:pPr algn="ctr">
                        <a:spcAft>
                          <a:spcPts val="0"/>
                        </a:spcAft>
                      </a:pPr>
                      <a:r>
                        <a:rPr lang="zh-CN" altLang="en-US" sz="1200" b="1" kern="100" dirty="0" smtClean="0">
                          <a:latin typeface="Times New Roman" panose="02020603050405020304" pitchFamily="18" charset="0"/>
                          <a:ea typeface="华文细黑" panose="02010600040101010101" pitchFamily="2" charset="-122"/>
                          <a:cs typeface="Times New Roman" panose="02020603050405020304" pitchFamily="18" charset="0"/>
                        </a:rPr>
                        <a:t>病原菌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氟苯尼考</a:t>
                      </a:r>
                      <a:r>
                        <a:rPr lang="en-US" sz="1200" b="1" kern="0" dirty="0">
                          <a:latin typeface="Times New Roman" panose="02020603050405020304" pitchFamily="18" charset="0"/>
                          <a:ea typeface="华文细黑" panose="02010600040101010101" pitchFamily="2" charset="-122"/>
                          <a:cs typeface="Times New Roman" panose="02020603050405020304" pitchFamily="18" charset="0"/>
                        </a:rPr>
                        <a:t>+</a:t>
                      </a: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五倍子</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T w="12700" cap="flat" cmpd="sng" algn="ctr">
                      <a:solidFill>
                        <a:srgbClr val="000000"/>
                      </a:solidFill>
                      <a:prstDash val="solid"/>
                      <a:round/>
                      <a:headEnd type="none" w="med" len="med"/>
                      <a:tailEnd type="none" w="med" len="med"/>
                    </a:lnT>
                    <a:lnB>
                      <a:noFill/>
                    </a:lnB>
                  </a:tcPr>
                </a:tc>
                <a:tc hMerge="1">
                  <a:tcPr marL="68580" marR="68580" marT="0" marB="0" anchor="ct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氟苯尼考</a:t>
                      </a:r>
                      <a:r>
                        <a:rPr lang="en-US" sz="1200" b="1" kern="0" dirty="0">
                          <a:latin typeface="Times New Roman" panose="02020603050405020304" pitchFamily="18" charset="0"/>
                          <a:ea typeface="华文细黑" panose="02010600040101010101" pitchFamily="2" charset="-122"/>
                          <a:cs typeface="Times New Roman" panose="02020603050405020304" pitchFamily="18" charset="0"/>
                        </a:rPr>
                        <a:t>+</a:t>
                      </a: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石榴皮</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T w="12700" cap="flat" cmpd="sng" algn="ctr">
                      <a:solidFill>
                        <a:srgbClr val="000000"/>
                      </a:solidFill>
                      <a:prstDash val="solid"/>
                      <a:round/>
                      <a:headEnd type="none" w="med" len="med"/>
                      <a:tailEnd type="none" w="med" len="med"/>
                    </a:lnT>
                    <a:lnB>
                      <a:noFill/>
                    </a:lnB>
                  </a:tcPr>
                </a:tc>
                <a:tc hMerge="1">
                  <a:tcPr marL="68580" marR="68580" marT="0" marB="0" anchor="ctr"/>
                </a:tc>
                <a:tc gridSpan="2">
                  <a:txBody>
                    <a:bodyPr/>
                    <a:lstStyle/>
                    <a:p>
                      <a:pPr algn="ctr">
                        <a:spcAft>
                          <a:spcPts val="0"/>
                        </a:spcAft>
                      </a:pPr>
                      <a:r>
                        <a:rPr lang="zh-CN" sz="1200" b="1" kern="0" dirty="0" smtClean="0">
                          <a:latin typeface="Times New Roman" panose="02020603050405020304" pitchFamily="18" charset="0"/>
                          <a:ea typeface="华文细黑" panose="02010600040101010101" pitchFamily="2" charset="-122"/>
                          <a:cs typeface="Times New Roman" panose="02020603050405020304" pitchFamily="18" charset="0"/>
                        </a:rPr>
                        <a:t>氟苯尼考</a:t>
                      </a:r>
                      <a:r>
                        <a:rPr lang="en-US" sz="1200" b="1" kern="0" dirty="0" smtClean="0">
                          <a:latin typeface="Times New Roman" panose="02020603050405020304" pitchFamily="18" charset="0"/>
                          <a:ea typeface="华文细黑" panose="02010600040101010101" pitchFamily="2" charset="-122"/>
                          <a:cs typeface="Times New Roman" panose="02020603050405020304" pitchFamily="18" charset="0"/>
                        </a:rPr>
                        <a:t>+</a:t>
                      </a:r>
                      <a:r>
                        <a:rPr lang="zh-CN" sz="1200" b="1" kern="0" dirty="0" smtClean="0">
                          <a:latin typeface="Times New Roman" panose="02020603050405020304" pitchFamily="18" charset="0"/>
                          <a:ea typeface="华文细黑" panose="02010600040101010101" pitchFamily="2" charset="-122"/>
                          <a:cs typeface="Times New Roman" panose="02020603050405020304" pitchFamily="18" charset="0"/>
                        </a:rPr>
                        <a:t>黄连</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T w="12700" cap="flat" cmpd="sng" algn="ctr">
                      <a:solidFill>
                        <a:srgbClr val="000000"/>
                      </a:solidFill>
                      <a:prstDash val="solid"/>
                      <a:round/>
                      <a:headEnd type="none" w="med" len="med"/>
                      <a:tailEnd type="none" w="med" len="med"/>
                    </a:lnT>
                    <a:lnB>
                      <a:noFill/>
                    </a:lnB>
                  </a:tcPr>
                </a:tc>
                <a:tc hMerge="1">
                  <a:tcPr marL="68580" marR="68580" marT="0" marB="0" anchor="ct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氟苯尼考</a:t>
                      </a:r>
                      <a:r>
                        <a:rPr lang="en-US" sz="1200" b="1" kern="0" dirty="0">
                          <a:latin typeface="Times New Roman" panose="02020603050405020304" pitchFamily="18" charset="0"/>
                          <a:ea typeface="华文细黑" panose="02010600040101010101" pitchFamily="2" charset="-122"/>
                          <a:cs typeface="Times New Roman" panose="02020603050405020304" pitchFamily="18" charset="0"/>
                        </a:rPr>
                        <a:t>+</a:t>
                      </a: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大黄</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T w="12700" cap="flat" cmpd="sng" algn="ctr">
                      <a:solidFill>
                        <a:srgbClr val="000000"/>
                      </a:solidFill>
                      <a:prstDash val="solid"/>
                      <a:round/>
                      <a:headEnd type="none" w="med" len="med"/>
                      <a:tailEnd type="none" w="med" len="med"/>
                    </a:lnT>
                    <a:lnB>
                      <a:noFill/>
                    </a:lnB>
                  </a:tcPr>
                </a:tc>
                <a:tc hMerge="1">
                  <a:tcPr marL="68580" marR="68580" marT="0" marB="0" anchor="ct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氟苯尼考</a:t>
                      </a:r>
                      <a:r>
                        <a:rPr lang="en-US" sz="1200" b="1" kern="0" dirty="0">
                          <a:latin typeface="Times New Roman" panose="02020603050405020304" pitchFamily="18" charset="0"/>
                          <a:ea typeface="华文细黑" panose="02010600040101010101" pitchFamily="2" charset="-122"/>
                          <a:cs typeface="Times New Roman" panose="02020603050405020304" pitchFamily="18" charset="0"/>
                        </a:rPr>
                        <a:t>+</a:t>
                      </a: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石榴皮</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T w="12700" cap="flat" cmpd="sng" algn="ctr">
                      <a:solidFill>
                        <a:srgbClr val="000000"/>
                      </a:solidFill>
                      <a:prstDash val="solid"/>
                      <a:round/>
                      <a:headEnd type="none" w="med" len="med"/>
                      <a:tailEnd type="none" w="med" len="med"/>
                    </a:lnT>
                    <a:lnB>
                      <a:noFill/>
                    </a:lnB>
                  </a:tcPr>
                </a:tc>
                <a:tc hMerge="1">
                  <a:tcPr marL="68580" marR="68580" marT="0" marB="0" anchor="ctr"/>
                </a:tc>
                <a:tc gridSpan="2">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氟苯尼考</a:t>
                      </a:r>
                      <a:r>
                        <a:rPr lang="en-US" sz="1200" b="1" kern="0" dirty="0">
                          <a:latin typeface="Times New Roman" panose="02020603050405020304" pitchFamily="18" charset="0"/>
                          <a:ea typeface="华文细黑" panose="02010600040101010101" pitchFamily="2" charset="-122"/>
                          <a:cs typeface="Times New Roman" panose="02020603050405020304" pitchFamily="18" charset="0"/>
                        </a:rPr>
                        <a:t>+</a:t>
                      </a: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黄芩</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T w="12700" cap="flat" cmpd="sng" algn="ctr">
                      <a:solidFill>
                        <a:srgbClr val="000000"/>
                      </a:solidFill>
                      <a:prstDash val="solid"/>
                      <a:round/>
                      <a:headEnd type="none" w="med" len="med"/>
                      <a:tailEnd type="none" w="med" len="med"/>
                    </a:lnT>
                    <a:lnB>
                      <a:noFill/>
                    </a:lnB>
                  </a:tcPr>
                </a:tc>
                <a:tc hMerge="1">
                  <a:tcPr marL="68580" marR="68580" marT="0" marB="0" anchor="ctr"/>
                </a:tc>
              </a:tr>
              <a:tr h="213200">
                <a:tc vMerge="1">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FIC</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评价</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r>
              <a:tr h="365849">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B01</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7134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B02</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r>
              <a:tr h="27134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r>
              <a:tr h="27134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B08</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1.25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无关</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0.63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r>
              <a:tr h="271346">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altLang="zh-CN" sz="1200" b="1" kern="100" dirty="0" smtClean="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a:noFill/>
                    </a:lnB>
                  </a:tcPr>
                </a:tc>
              </a:tr>
              <a:tr h="365849">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B27</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2.23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拮抗</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相加</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r>
              <a:tr h="271346">
                <a:tc>
                  <a:txBody>
                    <a:bodyPr/>
                    <a:lstStyle/>
                    <a:p>
                      <a:pPr algn="ctr">
                        <a:spcAft>
                          <a:spcPts val="0"/>
                        </a:spcAft>
                      </a:pPr>
                      <a:r>
                        <a:rPr lang="en-US" sz="1200" b="1" kern="0">
                          <a:latin typeface="Times New Roman" panose="02020603050405020304" pitchFamily="18" charset="0"/>
                          <a:ea typeface="华文细黑" panose="02010600040101010101" pitchFamily="2" charset="-122"/>
                          <a:cs typeface="Times New Roman" panose="02020603050405020304" pitchFamily="18" charset="0"/>
                        </a:rPr>
                        <a:t>B31</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0.50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显著协同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0.75</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zh-CN" sz="1200" b="1" kern="0" dirty="0">
                          <a:latin typeface="Times New Roman" panose="02020603050405020304" pitchFamily="18" charset="0"/>
                          <a:ea typeface="华文细黑" panose="02010600040101010101" pitchFamily="2" charset="-122"/>
                          <a:cs typeface="Times New Roman" panose="02020603050405020304" pitchFamily="18" charset="0"/>
                        </a:rPr>
                        <a:t>协同</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3" marR="68583" marT="0" marB="0" anchor="ctr">
                    <a:lnL>
                      <a:noFill/>
                    </a:lnL>
                    <a:lnR w="12700" cap="flat" cmpd="sng" algn="ctr">
                      <a:solidFill>
                        <a:srgbClr val="000000"/>
                      </a:solidFill>
                      <a:prstDash val="solid"/>
                      <a:round/>
                      <a:headEnd type="none" w="med" len="med"/>
                      <a:tailEnd type="none" w="med" len="med"/>
                    </a:lnR>
                    <a:lnT>
                      <a:noFill/>
                    </a:lnT>
                    <a:lnB>
                      <a:noFill/>
                    </a:lnB>
                  </a:tcPr>
                </a:tc>
              </a:tr>
              <a:tr h="182925">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FIC≤1</a:t>
                      </a:r>
                      <a:r>
                        <a:rPr lang="zh-CN" sz="1200" b="1" kern="100" dirty="0">
                          <a:latin typeface="Times New Roman" panose="02020603050405020304" pitchFamily="18" charset="0"/>
                          <a:ea typeface="华文细黑" panose="02010600040101010101" pitchFamily="2" charset="-122"/>
                          <a:cs typeface="Times New Roman" panose="02020603050405020304" pitchFamily="18" charset="0"/>
                        </a:rPr>
                        <a:t>比例</a:t>
                      </a: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94</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100</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a:latin typeface="Times New Roman" panose="02020603050405020304" pitchFamily="18" charset="0"/>
                          <a:ea typeface="华文细黑" panose="02010600040101010101" pitchFamily="2" charset="-122"/>
                          <a:cs typeface="Times New Roman" panose="02020603050405020304" pitchFamily="18" charset="0"/>
                        </a:rPr>
                        <a:t>83</a:t>
                      </a:r>
                      <a:endParaRPr lang="zh-CN"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kern="100" dirty="0">
                          <a:latin typeface="Times New Roman" panose="02020603050405020304" pitchFamily="18" charset="0"/>
                          <a:ea typeface="华文细黑" panose="02010600040101010101" pitchFamily="2" charset="-122"/>
                          <a:cs typeface="Times New Roman" panose="02020603050405020304" pitchFamily="18" charset="0"/>
                        </a:rPr>
                        <a:t>83</a:t>
                      </a:r>
                      <a:endParaRPr lang="zh-CN" sz="1200" b="1"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20949" marR="2094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6" name="文本框 5"/>
          <p:cNvSpPr txBox="1"/>
          <p:nvPr/>
        </p:nvSpPr>
        <p:spPr>
          <a:xfrm>
            <a:off x="237490" y="1115695"/>
            <a:ext cx="640080" cy="368300"/>
          </a:xfrm>
          <a:prstGeom prst="rect">
            <a:avLst/>
          </a:prstGeom>
          <a:noFill/>
        </p:spPr>
        <p:txBody>
          <a:bodyPr wrap="none" rtlCol="0" anchor="t">
            <a:spAutoFit/>
          </a:bodyPr>
          <a:p>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sym typeface="+mn-ea"/>
              </a:rPr>
              <a:t>例：</a:t>
            </a:r>
            <a:endParaRPr lang="zh-CN" altLang="en-US"/>
          </a:p>
        </p:txBody>
      </p:sp>
      <p:sp>
        <p:nvSpPr>
          <p:cNvPr id="5" name="灯片编号占位符 4"/>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55576" y="72007"/>
            <a:ext cx="8229600" cy="764705"/>
          </a:xfrm>
        </p:spPr>
        <p:txBody>
          <a:bodyPr vert="horz" lIns="91440" tIns="45720" rIns="91440" bIns="45720" rtlCol="0" anchor="ctr">
            <a:normAutofit/>
          </a:bodyPr>
          <a:lstStyle/>
          <a:p>
            <a:pPr lvl="0" algn="l"/>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3.3  中草药复方抗菌剂的田间疗效评价</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endParaRPr>
          </a:p>
        </p:txBody>
      </p:sp>
      <p:sp>
        <p:nvSpPr>
          <p:cNvPr id="3" name="内容占位符 2"/>
          <p:cNvSpPr>
            <a:spLocks noGrp="1"/>
          </p:cNvSpPr>
          <p:nvPr>
            <p:ph idx="4294967295"/>
          </p:nvPr>
        </p:nvSpPr>
        <p:spPr>
          <a:xfrm>
            <a:off x="709228" y="4797152"/>
            <a:ext cx="8229600" cy="1181100"/>
          </a:xfrm>
        </p:spPr>
        <p:txBody>
          <a:bodyPr vert="horz" lIns="91440" tIns="45720" rIns="91440" bIns="45720" rtlCol="0">
            <a:normAutofit fontScale="90000"/>
          </a:bodyPr>
          <a:lstStyle/>
          <a:p>
            <a:pPr marL="228600" lvl="2" indent="-571500" algn="just" eaLnBrk="0" hangingPunct="0">
              <a:lnSpc>
                <a:spcPct val="150000"/>
              </a:lnSpc>
              <a:spcBef>
                <a:spcPts val="1800"/>
              </a:spcBef>
              <a:buClr>
                <a:schemeClr val="bg2"/>
              </a:buClr>
              <a:buSzPct val="85000"/>
              <a:buFont typeface="Wingdings" panose="05000000000000000000" pitchFamily="2" charset="2"/>
              <a:buChar char="Ø"/>
            </a:pP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根据中医药配伍理论，增加相应辅药，组合成中草药复方，</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在试验场</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和养殖场投喂，获得疗效良好的复方抗菌剂</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3</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a:t>
            </a:r>
            <a:endParaRPr lang="zh-CN" altLang="en-US"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467544" y="1609326"/>
          <a:ext cx="7128792" cy="3043810"/>
        </p:xfrm>
        <a:graphic>
          <a:graphicData uri="http://schemas.openxmlformats.org/drawingml/2006/table">
            <a:tbl>
              <a:tblPr/>
              <a:tblGrid>
                <a:gridCol w="2008894"/>
                <a:gridCol w="959536"/>
                <a:gridCol w="1137755"/>
                <a:gridCol w="1137755"/>
                <a:gridCol w="1884852"/>
              </a:tblGrid>
              <a:tr h="434830">
                <a:tc rowSpan="2">
                  <a:txBody>
                    <a:bodyPr/>
                    <a:lstStyle/>
                    <a:p>
                      <a:pPr algn="ctr">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实验组</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死亡率</a:t>
                      </a: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rowSpan="2">
                  <a:txBody>
                    <a:bodyPr/>
                    <a:lstStyle/>
                    <a:p>
                      <a:pPr algn="ctr">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治愈率</a:t>
                      </a: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830">
                <a:tc vMerge="1">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5d</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10d</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15d</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34830">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a:t>
                      </a:r>
                      <a:r>
                        <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给药组</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22.2</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55.6</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77.8</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22.2</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lnL>
                      <a:noFill/>
                    </a:lnL>
                    <a:lnR>
                      <a:noFill/>
                    </a:lnR>
                    <a:lnT w="12700" cap="flat" cmpd="sng" algn="ctr">
                      <a:solidFill>
                        <a:srgbClr val="000000"/>
                      </a:solidFill>
                      <a:prstDash val="solid"/>
                      <a:round/>
                      <a:headEnd type="none" w="med" len="med"/>
                      <a:tailEnd type="none" w="med" len="med"/>
                    </a:lnT>
                    <a:lnB>
                      <a:noFill/>
                    </a:lnB>
                  </a:tcPr>
                </a:tc>
              </a:tr>
              <a:tr h="434830">
                <a:tc>
                  <a:txBody>
                    <a:bodyPr/>
                    <a:lstStyle/>
                    <a:p>
                      <a:pPr algn="ctr">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2%</a:t>
                      </a:r>
                      <a:r>
                        <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给药组</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20.0</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33.3</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40.0</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60.0</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lnL>
                      <a:noFill/>
                    </a:lnL>
                    <a:lnR>
                      <a:noFill/>
                    </a:lnR>
                    <a:lnT>
                      <a:noFill/>
                    </a:lnT>
                    <a:lnB>
                      <a:noFill/>
                    </a:lnB>
                  </a:tcPr>
                </a:tc>
              </a:tr>
              <a:tr h="434830">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4%</a:t>
                      </a:r>
                      <a:r>
                        <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给药组</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17.8</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40.0</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55.6</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44.4</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lnL>
                      <a:noFill/>
                    </a:lnL>
                    <a:lnR>
                      <a:noFill/>
                    </a:lnR>
                    <a:lnT>
                      <a:noFill/>
                    </a:lnT>
                    <a:lnB>
                      <a:noFill/>
                    </a:lnB>
                  </a:tcPr>
                </a:tc>
              </a:tr>
              <a:tr h="434830">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6%</a:t>
                      </a:r>
                      <a:r>
                        <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给药组</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28.9</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71.1</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93.3</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6.67</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lnL>
                      <a:noFill/>
                    </a:lnL>
                    <a:lnR>
                      <a:noFill/>
                    </a:lnR>
                    <a:lnT>
                      <a:noFill/>
                    </a:lnT>
                    <a:lnB>
                      <a:noFill/>
                    </a:lnB>
                  </a:tcPr>
                </a:tc>
              </a:tr>
              <a:tr h="434830">
                <a:tc>
                  <a:txBody>
                    <a:bodyPr/>
                    <a:lstStyle/>
                    <a:p>
                      <a:pPr algn="ctr">
                        <a:spcAft>
                          <a:spcPts val="0"/>
                        </a:spcAft>
                      </a:pPr>
                      <a:r>
                        <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对照组</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24.4</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84.4</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100.0</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0</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2" marR="68582"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31640" y="6309320"/>
            <a:ext cx="6984776" cy="400110"/>
          </a:xfrm>
          <a:prstGeom prst="rect">
            <a:avLst/>
          </a:prstGeom>
        </p:spPr>
        <p:txBody>
          <a:bodyPr wrap="square">
            <a:spAutoFit/>
          </a:bodyPr>
          <a:lstStyle/>
          <a:p>
            <a:r>
              <a:rPr lang="zh-CN" altLang="en-US" sz="2000" b="1" dirty="0">
                <a:solidFill>
                  <a:srgbClr val="7030A0"/>
                </a:solidFill>
              </a:rPr>
              <a:t>发明</a:t>
            </a:r>
            <a:r>
              <a:rPr lang="zh-CN" altLang="en-US" sz="2000" b="1" dirty="0" smtClean="0">
                <a:solidFill>
                  <a:srgbClr val="7030A0"/>
                </a:solidFill>
              </a:rPr>
              <a:t>专利：</a:t>
            </a:r>
            <a:r>
              <a:rPr lang="zh-CN" altLang="zh-CN" sz="2000" b="1" dirty="0" smtClean="0">
                <a:solidFill>
                  <a:srgbClr val="7030A0"/>
                </a:solidFill>
              </a:rPr>
              <a:t>鳗鱼</a:t>
            </a:r>
            <a:r>
              <a:rPr lang="zh-CN" altLang="zh-CN" sz="2000" b="1" dirty="0">
                <a:solidFill>
                  <a:srgbClr val="7030A0"/>
                </a:solidFill>
              </a:rPr>
              <a:t>气单胞菌感染病治疗药物及制备</a:t>
            </a:r>
            <a:r>
              <a:rPr lang="zh-CN" altLang="zh-CN" sz="2000" b="1" dirty="0" smtClean="0">
                <a:solidFill>
                  <a:srgbClr val="7030A0"/>
                </a:solidFill>
              </a:rPr>
              <a:t>方法</a:t>
            </a:r>
            <a:endParaRPr lang="zh-CN" altLang="zh-CN" sz="2000" b="1" dirty="0">
              <a:solidFill>
                <a:srgbClr val="7030A0"/>
              </a:solidFill>
            </a:endParaRPr>
          </a:p>
        </p:txBody>
      </p:sp>
      <p:sp>
        <p:nvSpPr>
          <p:cNvPr id="6" name="文本框 5"/>
          <p:cNvSpPr txBox="1"/>
          <p:nvPr/>
        </p:nvSpPr>
        <p:spPr>
          <a:xfrm>
            <a:off x="237490" y="1115695"/>
            <a:ext cx="640080" cy="368300"/>
          </a:xfrm>
          <a:prstGeom prst="rect">
            <a:avLst/>
          </a:prstGeom>
          <a:noFill/>
        </p:spPr>
        <p:txBody>
          <a:bodyPr wrap="none" rtlCol="0" anchor="t">
            <a:spAutoFit/>
          </a:bodyPr>
          <a:p>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sym typeface="+mn-ea"/>
              </a:rPr>
              <a:t>例：</a:t>
            </a:r>
            <a:endParaRPr lang="zh-CN" altLang="en-US"/>
          </a:p>
        </p:txBody>
      </p:sp>
      <p:sp>
        <p:nvSpPr>
          <p:cNvPr id="7" name="灯片编号占位符 6"/>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508" y="822613"/>
            <a:ext cx="8229600" cy="648072"/>
          </a:xfrm>
        </p:spPr>
        <p:txBody>
          <a:bodyPr vert="horz" lIns="91440" tIns="45720" rIns="91440" bIns="45720" rtlCol="0" anchor="ctr">
            <a:normAutofit/>
          </a:bodyPr>
          <a:lstStyle/>
          <a:p>
            <a:pPr>
              <a:spcBef>
                <a:spcPct val="0"/>
              </a:spcBef>
              <a:buNone/>
            </a:pP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4.1 </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拟指环虫的</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鉴定与离体培养</a:t>
            </a:r>
            <a:endPar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2" name="标题 1"/>
          <p:cNvSpPr>
            <a:spLocks noGrp="1"/>
          </p:cNvSpPr>
          <p:nvPr>
            <p:ph type="title"/>
          </p:nvPr>
        </p:nvSpPr>
        <p:spPr>
          <a:xfrm>
            <a:off x="518984" y="116632"/>
            <a:ext cx="8229600" cy="792088"/>
          </a:xfrm>
        </p:spPr>
        <p:txBody>
          <a:bodyPr vert="horz" lIns="91440" tIns="45720" rIns="91440" bIns="45720" rtlCol="0" anchor="ctr">
            <a:normAutofit/>
          </a:bodyPr>
          <a:lstStyle/>
          <a:p>
            <a:pPr lvl="0" algn="ctr"/>
            <a:r>
              <a:rPr lang="zh-CN" altLang="en-US" sz="2800" b="1" dirty="0" smtClean="0">
                <a:latin typeface="微软雅黑" panose="020B0503020204020204" pitchFamily="34" charset="-122"/>
                <a:ea typeface="微软雅黑" panose="020B0503020204020204" pitchFamily="34" charset="-122"/>
                <a:sym typeface="+mn-ea"/>
              </a:rPr>
              <a:t>寄生虫病防控研究</a:t>
            </a:r>
            <a:endParaRPr lang="zh-CN" altLang="en-US" sz="2800" b="1" dirty="0" smtClean="0">
              <a:latin typeface="微软雅黑" panose="020B0503020204020204" pitchFamily="34" charset="-122"/>
              <a:ea typeface="微软雅黑" panose="020B0503020204020204" pitchFamily="34" charset="-122"/>
              <a:sym typeface="+mn-ea"/>
            </a:endParaRPr>
          </a:p>
        </p:txBody>
      </p:sp>
      <p:pic>
        <p:nvPicPr>
          <p:cNvPr id="5" name="图片 5" descr="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3568" y="2369840"/>
            <a:ext cx="3657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p:cNvSpPr txBox="1">
            <a:spLocks noChangeArrowheads="1"/>
          </p:cNvSpPr>
          <p:nvPr/>
        </p:nvSpPr>
        <p:spPr bwMode="auto">
          <a:xfrm>
            <a:off x="4616896" y="2780928"/>
            <a:ext cx="4419600" cy="336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ts val="600"/>
              </a:spcBef>
              <a:buFont typeface="黑体" panose="02010609060101010101" pitchFamily="49" charset="-122"/>
              <a:buAutoNum type="circleNumDbPlain"/>
            </a:pPr>
            <a:r>
              <a:rPr lang="zh-CN" altLang="en-US" sz="2200" b="1" dirty="0">
                <a:solidFill>
                  <a:srgbClr val="0070C0"/>
                </a:solidFill>
                <a:latin typeface="Arial" panose="020B0604020202020204" pitchFamily="34" charset="0"/>
                <a:ea typeface="黑体" panose="02010609060101010101" pitchFamily="49" charset="-122"/>
              </a:rPr>
              <a:t>测量寄生于欧鳗、美洲鳗的拟指环虫的各部分结构长度、宽度；</a:t>
            </a:r>
            <a:endParaRPr lang="en-US" altLang="zh-CN" sz="2200" b="1" dirty="0">
              <a:solidFill>
                <a:srgbClr val="0070C0"/>
              </a:solidFill>
              <a:latin typeface="Arial" panose="020B0604020202020204" pitchFamily="34" charset="0"/>
              <a:ea typeface="黑体" panose="02010609060101010101" pitchFamily="49" charset="-122"/>
            </a:endParaRPr>
          </a:p>
          <a:p>
            <a:pPr>
              <a:lnSpc>
                <a:spcPct val="130000"/>
              </a:lnSpc>
              <a:spcBef>
                <a:spcPts val="600"/>
              </a:spcBef>
              <a:buFont typeface="黑体" panose="02010609060101010101" pitchFamily="49" charset="-122"/>
              <a:buAutoNum type="circleNumDbPlain"/>
            </a:pPr>
            <a:r>
              <a:rPr lang="en-US" altLang="zh-CN" sz="2200" b="1" dirty="0">
                <a:solidFill>
                  <a:srgbClr val="0070C0"/>
                </a:solidFill>
                <a:latin typeface="Arial" panose="020B0604020202020204" pitchFamily="34" charset="0"/>
                <a:ea typeface="黑体" panose="02010609060101010101" pitchFamily="49" charset="-122"/>
              </a:rPr>
              <a:t>28S rDNA</a:t>
            </a:r>
            <a:r>
              <a:rPr lang="zh-CN" altLang="en-US" sz="2200" b="1" dirty="0">
                <a:solidFill>
                  <a:srgbClr val="0070C0"/>
                </a:solidFill>
                <a:latin typeface="Arial" panose="020B0604020202020204" pitchFamily="34" charset="0"/>
                <a:ea typeface="黑体" panose="02010609060101010101" pitchFamily="49" charset="-122"/>
              </a:rPr>
              <a:t>的分子鉴定；</a:t>
            </a:r>
            <a:endParaRPr lang="en-US" altLang="zh-CN" sz="2200" b="1" dirty="0">
              <a:solidFill>
                <a:srgbClr val="0070C0"/>
              </a:solidFill>
              <a:latin typeface="Arial" panose="020B0604020202020204" pitchFamily="34" charset="0"/>
              <a:ea typeface="黑体" panose="02010609060101010101" pitchFamily="49" charset="-122"/>
            </a:endParaRPr>
          </a:p>
          <a:p>
            <a:pPr>
              <a:lnSpc>
                <a:spcPct val="130000"/>
              </a:lnSpc>
              <a:spcBef>
                <a:spcPts val="600"/>
              </a:spcBef>
              <a:buFontTx/>
              <a:buNone/>
            </a:pPr>
            <a:r>
              <a:rPr lang="zh-CN" altLang="en-US" sz="2200" b="1" dirty="0">
                <a:solidFill>
                  <a:srgbClr val="0070C0"/>
                </a:solidFill>
                <a:latin typeface="Arial" panose="020B0604020202020204" pitchFamily="34" charset="0"/>
                <a:ea typeface="黑体" panose="02010609060101010101" pitchFamily="49" charset="-122"/>
              </a:rPr>
              <a:t>结论：鉴定所采集的</a:t>
            </a:r>
            <a:r>
              <a:rPr lang="zh-CN" altLang="zh-CN" sz="2200" b="1" dirty="0">
                <a:solidFill>
                  <a:srgbClr val="0070C0"/>
                </a:solidFill>
                <a:latin typeface="Arial" panose="020B0604020202020204" pitchFamily="34" charset="0"/>
                <a:ea typeface="黑体" panose="02010609060101010101" pitchFamily="49" charset="-122"/>
              </a:rPr>
              <a:t>养殖鳗鲡寄生的拟指环虫归于锚首虫科 </a:t>
            </a:r>
            <a:r>
              <a:rPr lang="en-US" altLang="zh-CN" sz="2200" b="1" dirty="0">
                <a:solidFill>
                  <a:srgbClr val="0070C0"/>
                </a:solidFill>
                <a:latin typeface="Arial" panose="020B0604020202020204" pitchFamily="34" charset="0"/>
                <a:ea typeface="黑体" panose="02010609060101010101" pitchFamily="49" charset="-122"/>
              </a:rPr>
              <a:t>— </a:t>
            </a:r>
            <a:r>
              <a:rPr lang="zh-CN" altLang="zh-CN" sz="2200" b="1" dirty="0">
                <a:solidFill>
                  <a:srgbClr val="0070C0"/>
                </a:solidFill>
                <a:latin typeface="Arial" panose="020B0604020202020204" pitchFamily="34" charset="0"/>
                <a:ea typeface="黑体" panose="02010609060101010101" pitchFamily="49" charset="-122"/>
              </a:rPr>
              <a:t>拟指环虫属</a:t>
            </a:r>
            <a:r>
              <a:rPr lang="zh-CN" altLang="zh-CN" sz="2200" b="1" dirty="0">
                <a:solidFill>
                  <a:srgbClr val="0070C0"/>
                </a:solidFill>
                <a:latin typeface="Arial" panose="020B0604020202020204" pitchFamily="34" charset="0"/>
                <a:ea typeface="黑体" panose="02010609060101010101" pitchFamily="49" charset="-122"/>
                <a:sym typeface="+mn-ea"/>
              </a:rPr>
              <a:t> </a:t>
            </a:r>
            <a:r>
              <a:rPr lang="en-US" altLang="zh-CN" sz="2200" b="1" dirty="0">
                <a:solidFill>
                  <a:srgbClr val="0070C0"/>
                </a:solidFill>
                <a:latin typeface="Arial" panose="020B0604020202020204" pitchFamily="34" charset="0"/>
                <a:ea typeface="黑体" panose="02010609060101010101" pitchFamily="49" charset="-122"/>
                <a:sym typeface="+mn-ea"/>
              </a:rPr>
              <a:t>— </a:t>
            </a:r>
            <a:r>
              <a:rPr lang="zh-CN" altLang="zh-CN" sz="2200" b="1" dirty="0">
                <a:solidFill>
                  <a:srgbClr val="0070C0"/>
                </a:solidFill>
                <a:latin typeface="Arial" panose="020B0604020202020204" pitchFamily="34" charset="0"/>
                <a:ea typeface="黑体" panose="02010609060101010101" pitchFamily="49" charset="-122"/>
              </a:rPr>
              <a:t>鳗鲡拟指环虫</a:t>
            </a:r>
            <a:r>
              <a:rPr lang="zh-CN" altLang="zh-CN" sz="2000" b="1" dirty="0">
                <a:solidFill>
                  <a:srgbClr val="0070C0"/>
                </a:solidFill>
                <a:latin typeface="Times" pitchFamily="18" charset="0"/>
              </a:rPr>
              <a:t>（</a:t>
            </a:r>
            <a:r>
              <a:rPr lang="en-US" altLang="zh-CN" sz="2000" b="1" i="1" dirty="0" err="1">
                <a:solidFill>
                  <a:srgbClr val="0070C0"/>
                </a:solidFill>
                <a:latin typeface="Times" pitchFamily="18" charset="0"/>
              </a:rPr>
              <a:t>Pseudodactylogyrus</a:t>
            </a:r>
            <a:r>
              <a:rPr lang="en-US" altLang="zh-CN" sz="2000" b="1" i="1" dirty="0">
                <a:solidFill>
                  <a:srgbClr val="0070C0"/>
                </a:solidFill>
                <a:latin typeface="Times" pitchFamily="18" charset="0"/>
              </a:rPr>
              <a:t>  </a:t>
            </a:r>
            <a:r>
              <a:rPr lang="en-US" altLang="zh-CN" sz="2000" b="1" i="1" dirty="0" err="1">
                <a:solidFill>
                  <a:srgbClr val="0070C0"/>
                </a:solidFill>
                <a:latin typeface="Times" pitchFamily="18" charset="0"/>
              </a:rPr>
              <a:t>anguillae</a:t>
            </a:r>
            <a:r>
              <a:rPr lang="zh-CN" altLang="zh-CN" sz="2000" b="1" dirty="0">
                <a:solidFill>
                  <a:srgbClr val="0070C0"/>
                </a:solidFill>
                <a:latin typeface="Times" pitchFamily="18" charset="0"/>
              </a:rPr>
              <a:t>）</a:t>
            </a:r>
            <a:r>
              <a:rPr lang="zh-CN" altLang="en-US" sz="2400" b="1" dirty="0">
                <a:solidFill>
                  <a:srgbClr val="0070C0"/>
                </a:solidFill>
                <a:latin typeface="Arial" panose="020B0604020202020204" pitchFamily="34" charset="0"/>
                <a:ea typeface="黑体" panose="02010609060101010101" pitchFamily="49" charset="-122"/>
              </a:rPr>
              <a:t>。</a:t>
            </a:r>
            <a:endParaRPr lang="zh-CN" altLang="en-US" sz="2400" b="1" dirty="0">
              <a:solidFill>
                <a:srgbClr val="0070C0"/>
              </a:solidFill>
              <a:latin typeface="Arial" panose="020B0604020202020204" pitchFamily="34" charset="0"/>
              <a:ea typeface="黑体" panose="02010609060101010101" pitchFamily="49" charset="-122"/>
            </a:endParaRPr>
          </a:p>
        </p:txBody>
      </p:sp>
      <p:sp>
        <p:nvSpPr>
          <p:cNvPr id="7" name="Rectangle 8"/>
          <p:cNvSpPr>
            <a:spLocks noChangeArrowheads="1"/>
          </p:cNvSpPr>
          <p:nvPr/>
        </p:nvSpPr>
        <p:spPr bwMode="auto">
          <a:xfrm>
            <a:off x="5606752" y="1972072"/>
            <a:ext cx="2133600" cy="304800"/>
          </a:xfrm>
          <a:prstGeom prst="rect">
            <a:avLst/>
          </a:prstGeom>
          <a:solidFill>
            <a:srgbClr val="C00000"/>
          </a:solidFill>
          <a:ln w="9525">
            <a:solidFill>
              <a:srgbClr val="CC0000"/>
            </a:solidFill>
            <a:miter lim="800000"/>
          </a:ln>
        </p:spPr>
        <p:txBody>
          <a:bodyPr wrap="none" anchor="ct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90000"/>
              </a:lnSpc>
              <a:buFontTx/>
              <a:buNone/>
            </a:pPr>
            <a:r>
              <a:rPr lang="zh-CN" altLang="en-US" sz="2000" b="1" dirty="0">
                <a:solidFill>
                  <a:schemeClr val="bg1"/>
                </a:solidFill>
                <a:latin typeface="Arial" panose="020B0604020202020204" pitchFamily="34" charset="0"/>
                <a:ea typeface="微软雅黑" panose="020B0503020204020204" pitchFamily="34" charset="-122"/>
              </a:rPr>
              <a:t>拟指环虫的鉴定</a:t>
            </a:r>
            <a:endParaRPr lang="zh-CN" altLang="en-US" sz="2000" b="1" dirty="0">
              <a:solidFill>
                <a:schemeClr val="bg1"/>
              </a:solidFill>
              <a:latin typeface="Arial" panose="020B0604020202020204" pitchFamily="34" charset="0"/>
              <a:ea typeface="微软雅黑" panose="020B0503020204020204" pitchFamily="34" charset="-122"/>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4688904" y="2934568"/>
            <a:ext cx="44196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ts val="600"/>
              </a:spcBef>
              <a:buFont typeface="黑体" panose="02010609060101010101" pitchFamily="49" charset="-122"/>
              <a:buAutoNum type="circleNumDbPlain"/>
            </a:pPr>
            <a:r>
              <a:rPr lang="zh-CN" altLang="en-US" sz="2200" b="1" dirty="0">
                <a:solidFill>
                  <a:srgbClr val="0070C0"/>
                </a:solidFill>
                <a:latin typeface="Arial" panose="020B0604020202020204" pitchFamily="34" charset="0"/>
                <a:ea typeface="黑体" panose="02010609060101010101" pitchFamily="49" charset="-122"/>
              </a:rPr>
              <a:t>选择不同营养液；</a:t>
            </a:r>
            <a:endParaRPr lang="en-US" altLang="zh-CN" sz="2200" b="1" dirty="0">
              <a:solidFill>
                <a:srgbClr val="0070C0"/>
              </a:solidFill>
              <a:latin typeface="Arial" panose="020B0604020202020204" pitchFamily="34" charset="0"/>
              <a:ea typeface="黑体" panose="02010609060101010101" pitchFamily="49" charset="-122"/>
            </a:endParaRPr>
          </a:p>
          <a:p>
            <a:pPr>
              <a:lnSpc>
                <a:spcPct val="130000"/>
              </a:lnSpc>
              <a:spcBef>
                <a:spcPts val="600"/>
              </a:spcBef>
              <a:buFont typeface="黑体" panose="02010609060101010101" pitchFamily="49" charset="-122"/>
              <a:buAutoNum type="circleNumDbPlain"/>
            </a:pPr>
            <a:r>
              <a:rPr lang="zh-CN" altLang="en-US" sz="2200" b="1" dirty="0">
                <a:solidFill>
                  <a:srgbClr val="0070C0"/>
                </a:solidFill>
                <a:latin typeface="Arial" panose="020B0604020202020204" pitchFamily="34" charset="0"/>
                <a:ea typeface="黑体" panose="02010609060101010101" pitchFamily="49" charset="-122"/>
              </a:rPr>
              <a:t>优化温度、</a:t>
            </a:r>
            <a:r>
              <a:rPr lang="en-US" altLang="zh-CN" sz="2200" b="1" dirty="0">
                <a:solidFill>
                  <a:srgbClr val="0070C0"/>
                </a:solidFill>
                <a:latin typeface="Arial" panose="020B0604020202020204" pitchFamily="34" charset="0"/>
                <a:ea typeface="黑体" panose="02010609060101010101" pitchFamily="49" charset="-122"/>
              </a:rPr>
              <a:t>pH</a:t>
            </a:r>
            <a:r>
              <a:rPr lang="zh-CN" altLang="en-US" sz="2200" b="1" dirty="0">
                <a:solidFill>
                  <a:srgbClr val="0070C0"/>
                </a:solidFill>
                <a:latin typeface="Arial" panose="020B0604020202020204" pitchFamily="34" charset="0"/>
                <a:ea typeface="黑体" panose="02010609060101010101" pitchFamily="49" charset="-122"/>
              </a:rPr>
              <a:t>、盐浓度等；</a:t>
            </a:r>
            <a:endParaRPr lang="en-US" altLang="zh-CN" sz="2200" b="1" dirty="0">
              <a:solidFill>
                <a:srgbClr val="0070C0"/>
              </a:solidFill>
              <a:latin typeface="Arial" panose="020B0604020202020204" pitchFamily="34" charset="0"/>
              <a:ea typeface="黑体" panose="02010609060101010101" pitchFamily="49" charset="-122"/>
            </a:endParaRPr>
          </a:p>
          <a:p>
            <a:pPr>
              <a:lnSpc>
                <a:spcPct val="130000"/>
              </a:lnSpc>
              <a:spcBef>
                <a:spcPts val="600"/>
              </a:spcBef>
              <a:buFontTx/>
              <a:buNone/>
            </a:pPr>
            <a:r>
              <a:rPr lang="zh-CN" altLang="en-US" sz="2200" b="1" dirty="0">
                <a:solidFill>
                  <a:srgbClr val="0070C0"/>
                </a:solidFill>
                <a:latin typeface="Arial" panose="020B0604020202020204" pitchFamily="34" charset="0"/>
                <a:ea typeface="黑体" panose="02010609060101010101" pitchFamily="49" charset="-122"/>
              </a:rPr>
              <a:t>结论：</a:t>
            </a:r>
            <a:r>
              <a:rPr lang="zh-CN" altLang="zh-CN" sz="2200" b="1" dirty="0">
                <a:solidFill>
                  <a:srgbClr val="0070C0"/>
                </a:solidFill>
                <a:latin typeface="Arial" panose="020B0604020202020204" pitchFamily="34" charset="0"/>
                <a:ea typeface="黑体" panose="02010609060101010101" pitchFamily="49" charset="-122"/>
              </a:rPr>
              <a:t>在</a:t>
            </a:r>
            <a:r>
              <a:rPr lang="en-US" altLang="zh-CN" sz="2200" b="1" dirty="0">
                <a:solidFill>
                  <a:srgbClr val="0070C0"/>
                </a:solidFill>
                <a:latin typeface="Arial" panose="020B0604020202020204" pitchFamily="34" charset="0"/>
                <a:ea typeface="黑体" panose="02010609060101010101" pitchFamily="49" charset="-122"/>
              </a:rPr>
              <a:t>27</a:t>
            </a:r>
            <a:r>
              <a:rPr lang="zh-CN" altLang="zh-CN" sz="2200" b="1" dirty="0">
                <a:solidFill>
                  <a:srgbClr val="0070C0"/>
                </a:solidFill>
                <a:latin typeface="Arial" panose="020B0604020202020204" pitchFamily="34" charset="0"/>
                <a:ea typeface="黑体" panose="02010609060101010101" pitchFamily="49" charset="-122"/>
              </a:rPr>
              <a:t>℃条件下恒温培养</a:t>
            </a:r>
            <a:r>
              <a:rPr lang="en-US" altLang="zh-CN" sz="2200" b="1" dirty="0">
                <a:solidFill>
                  <a:srgbClr val="0070C0"/>
                </a:solidFill>
                <a:latin typeface="Arial" panose="020B0604020202020204" pitchFamily="34" charset="0"/>
                <a:ea typeface="黑体" panose="02010609060101010101" pitchFamily="49" charset="-122"/>
              </a:rPr>
              <a:t>72h</a:t>
            </a:r>
            <a:r>
              <a:rPr lang="zh-CN" altLang="zh-CN" sz="2200" b="1" dirty="0">
                <a:solidFill>
                  <a:srgbClr val="0070C0"/>
                </a:solidFill>
                <a:latin typeface="Arial" panose="020B0604020202020204" pitchFamily="34" charset="0"/>
                <a:ea typeface="黑体" panose="02010609060101010101" pitchFamily="49" charset="-122"/>
              </a:rPr>
              <a:t>，拟指环虫平均存活率</a:t>
            </a:r>
            <a:r>
              <a:rPr lang="en-US" altLang="zh-CN" sz="2200" b="1" dirty="0">
                <a:solidFill>
                  <a:srgbClr val="0070C0"/>
                </a:solidFill>
                <a:latin typeface="Arial" panose="020B0604020202020204" pitchFamily="34" charset="0"/>
                <a:ea typeface="黑体" panose="02010609060101010101" pitchFamily="49" charset="-122"/>
              </a:rPr>
              <a:t>97%</a:t>
            </a:r>
            <a:r>
              <a:rPr lang="zh-CN" altLang="zh-CN" sz="2200" b="1" dirty="0">
                <a:solidFill>
                  <a:srgbClr val="0070C0"/>
                </a:solidFill>
                <a:latin typeface="Arial" panose="020B0604020202020204" pitchFamily="34" charset="0"/>
                <a:ea typeface="黑体" panose="02010609060101010101" pitchFamily="49" charset="-122"/>
              </a:rPr>
              <a:t>。</a:t>
            </a:r>
            <a:endParaRPr lang="zh-CN" altLang="en-US" sz="2200" b="1" dirty="0">
              <a:solidFill>
                <a:srgbClr val="0070C0"/>
              </a:solidFill>
              <a:latin typeface="Arial" panose="020B0604020202020204" pitchFamily="34" charset="0"/>
              <a:ea typeface="黑体" panose="02010609060101010101" pitchFamily="49" charset="-122"/>
            </a:endParaRPr>
          </a:p>
        </p:txBody>
      </p:sp>
      <p:graphicFrame>
        <p:nvGraphicFramePr>
          <p:cNvPr id="5" name="图表 4"/>
          <p:cNvGraphicFramePr/>
          <p:nvPr/>
        </p:nvGraphicFramePr>
        <p:xfrm>
          <a:off x="0" y="908720"/>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nvGraphicFramePr>
        <p:xfrm>
          <a:off x="228714" y="3728046"/>
          <a:ext cx="4371975"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8"/>
          <p:cNvSpPr>
            <a:spLocks noChangeArrowheads="1"/>
          </p:cNvSpPr>
          <p:nvPr/>
        </p:nvSpPr>
        <p:spPr bwMode="auto">
          <a:xfrm>
            <a:off x="5759152" y="1844824"/>
            <a:ext cx="1981200" cy="304800"/>
          </a:xfrm>
          <a:prstGeom prst="rect">
            <a:avLst/>
          </a:prstGeom>
          <a:solidFill>
            <a:srgbClr val="C00000"/>
          </a:solidFill>
          <a:ln w="9525">
            <a:solidFill>
              <a:srgbClr val="CC0000"/>
            </a:solidFill>
            <a:miter lim="800000"/>
          </a:ln>
        </p:spPr>
        <p:txBody>
          <a:bodyPr wrap="none" anchor="ct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90000"/>
              </a:lnSpc>
              <a:buFontTx/>
              <a:buNone/>
            </a:pPr>
            <a:r>
              <a:rPr lang="zh-CN" altLang="en-US" sz="2000" b="1" dirty="0">
                <a:solidFill>
                  <a:schemeClr val="bg1"/>
                </a:solidFill>
                <a:latin typeface="Arial" panose="020B0604020202020204" pitchFamily="34" charset="0"/>
                <a:ea typeface="微软雅黑" panose="020B0503020204020204" pitchFamily="34" charset="-122"/>
              </a:rPr>
              <a:t>拟指环虫</a:t>
            </a:r>
            <a:r>
              <a:rPr lang="zh-CN" altLang="en-US" sz="2000" b="1" dirty="0" smtClean="0">
                <a:solidFill>
                  <a:schemeClr val="bg1"/>
                </a:solidFill>
                <a:latin typeface="Arial" panose="020B0604020202020204" pitchFamily="34" charset="0"/>
                <a:ea typeface="微软雅黑" panose="020B0503020204020204" pitchFamily="34" charset="-122"/>
              </a:rPr>
              <a:t>的培养</a:t>
            </a:r>
            <a:endParaRPr lang="zh-CN" altLang="en-US" sz="2000" b="1" dirty="0">
              <a:solidFill>
                <a:schemeClr val="bg1"/>
              </a:solidFill>
              <a:latin typeface="Arial" panose="020B0604020202020204" pitchFamily="34" charset="0"/>
              <a:ea typeface="微软雅黑" panose="020B0503020204020204" pitchFamily="34" charset="-122"/>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34888" y="57820"/>
            <a:ext cx="8229600" cy="850900"/>
          </a:xfrm>
        </p:spPr>
        <p:txBody>
          <a:bodyPr vert="horz" lIns="91440" tIns="45720" rIns="91440" bIns="45720" rtlCol="0" anchor="ctr">
            <a:normAutofit/>
          </a:bodyPr>
          <a:lstStyle/>
          <a:p>
            <a:pPr lvl="0" algn="l"/>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4.2 驱杀拟指环虫的化学药物药敏测试</a:t>
            </a:r>
            <a:endPar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endParaRPr>
          </a:p>
        </p:txBody>
      </p:sp>
      <p:sp>
        <p:nvSpPr>
          <p:cNvPr id="3" name="内容占位符 2"/>
          <p:cNvSpPr>
            <a:spLocks noGrp="1"/>
          </p:cNvSpPr>
          <p:nvPr>
            <p:ph idx="4294967295"/>
          </p:nvPr>
        </p:nvSpPr>
        <p:spPr>
          <a:xfrm>
            <a:off x="6300192" y="2060848"/>
            <a:ext cx="2628800" cy="3744416"/>
          </a:xfrm>
        </p:spPr>
        <p:txBody>
          <a:bodyPr vert="horz" lIns="91440" tIns="45720" rIns="91440" bIns="45720" rtlCol="0">
            <a:normAutofit/>
          </a:bodyPr>
          <a:lstStyle/>
          <a:p>
            <a:pPr marL="228600" lvl="2" indent="-571500" algn="just" eaLnBrk="0" hangingPunct="0">
              <a:lnSpc>
                <a:spcPct val="130000"/>
              </a:lnSpc>
              <a:spcBef>
                <a:spcPts val="1800"/>
              </a:spcBef>
              <a:buClr>
                <a:schemeClr val="bg2"/>
              </a:buClr>
              <a:buSzPct val="85000"/>
              <a:buFont typeface="Wingdings" panose="05000000000000000000" pitchFamily="2" charset="2"/>
              <a:buChar char="Ø"/>
            </a:pP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从</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12</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种驱杀虫的化学药物</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中筛选出</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4</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具有</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较</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强的杀虫</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活</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力，</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24h</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杀虫率均超过</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90%</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a:t>
            </a:r>
            <a:endParaRPr lang="zh-CN" altLang="en-US"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179512" y="1485548"/>
          <a:ext cx="6120680" cy="4608507"/>
        </p:xfrm>
        <a:graphic>
          <a:graphicData uri="http://schemas.openxmlformats.org/drawingml/2006/table">
            <a:tbl>
              <a:tblPr/>
              <a:tblGrid>
                <a:gridCol w="2644134"/>
                <a:gridCol w="1738273"/>
                <a:gridCol w="1738273"/>
              </a:tblGrid>
              <a:tr h="512055">
                <a:tc>
                  <a:txBody>
                    <a:bodyPr/>
                    <a:lstStyle/>
                    <a:p>
                      <a:pPr algn="ctr">
                        <a:lnSpc>
                          <a:spcPct val="150000"/>
                        </a:lnSpc>
                        <a:spcAft>
                          <a:spcPts val="0"/>
                        </a:spcAft>
                      </a:pPr>
                      <a:r>
                        <a:rPr lang="zh-CN" sz="2000" b="1" kern="100" dirty="0">
                          <a:latin typeface="Times New Roman" panose="02020603050405020304" pitchFamily="18" charset="0"/>
                          <a:ea typeface="宋体" panose="02010600030101010101" pitchFamily="2" charset="-122"/>
                          <a:cs typeface="Times New Roman" panose="02020603050405020304" pitchFamily="18" charset="0"/>
                        </a:rPr>
                        <a:t>西药</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algn="ctr">
                        <a:lnSpc>
                          <a:spcPct val="150000"/>
                        </a:lnSpc>
                        <a:spcAft>
                          <a:spcPts val="0"/>
                        </a:spcAft>
                      </a:pPr>
                      <a:r>
                        <a:rPr lang="en-US" sz="2000" b="1" kern="100" dirty="0">
                          <a:latin typeface="Times New Roman" panose="02020603050405020304" pitchFamily="18" charset="0"/>
                          <a:ea typeface="宋体" panose="02010600030101010101" pitchFamily="2" charset="-122"/>
                          <a:cs typeface="Times New Roman" panose="02020603050405020304" pitchFamily="18" charset="0"/>
                        </a:rPr>
                        <a:t>12h</a:t>
                      </a:r>
                      <a:r>
                        <a:rPr lang="zh-CN" sz="2000" b="1" kern="100" dirty="0">
                          <a:latin typeface="Times New Roman" panose="02020603050405020304" pitchFamily="18" charset="0"/>
                          <a:ea typeface="宋体" panose="02010600030101010101" pitchFamily="2" charset="-122"/>
                          <a:cs typeface="Times New Roman" panose="02020603050405020304" pitchFamily="18" charset="0"/>
                        </a:rPr>
                        <a:t>杀虫率</a:t>
                      </a:r>
                      <a:r>
                        <a:rPr lang="en-US" sz="2000" b="1" kern="100" dirty="0">
                          <a:latin typeface="Times New Roman" panose="02020603050405020304" pitchFamily="18" charset="0"/>
                          <a:ea typeface="宋体" panose="02010600030101010101" pitchFamily="2" charset="-122"/>
                          <a:cs typeface="Times New Roman" panose="02020603050405020304" pitchFamily="18" charset="0"/>
                        </a:rPr>
                        <a:t>/%</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algn="ctr">
                        <a:lnSpc>
                          <a:spcPct val="150000"/>
                        </a:lnSpc>
                        <a:spcAft>
                          <a:spcPts val="0"/>
                        </a:spcAft>
                      </a:pPr>
                      <a:r>
                        <a:rPr lang="en-US" sz="2000" b="1" kern="100">
                          <a:latin typeface="Times New Roman" panose="02020603050405020304" pitchFamily="18" charset="0"/>
                          <a:ea typeface="宋体" panose="02010600030101010101" pitchFamily="2" charset="-122"/>
                          <a:cs typeface="Times New Roman" panose="02020603050405020304" pitchFamily="18" charset="0"/>
                        </a:rPr>
                        <a:t>24h</a:t>
                      </a:r>
                      <a:r>
                        <a:rPr lang="zh-CN" sz="2000" b="1" kern="100">
                          <a:latin typeface="Times New Roman" panose="02020603050405020304" pitchFamily="18" charset="0"/>
                          <a:ea typeface="宋体" panose="02010600030101010101" pitchFamily="2" charset="-122"/>
                          <a:cs typeface="Times New Roman" panose="02020603050405020304" pitchFamily="18" charset="0"/>
                        </a:rPr>
                        <a:t>杀虫率</a:t>
                      </a:r>
                      <a:r>
                        <a:rPr lang="en-US" sz="2000" b="1" kern="100">
                          <a:latin typeface="Times New Roman" panose="02020603050405020304" pitchFamily="18" charset="0"/>
                          <a:ea typeface="宋体" panose="02010600030101010101" pitchFamily="2" charset="-122"/>
                          <a:cs typeface="Times New Roman" panose="02020603050405020304" pitchFamily="18" charset="0"/>
                        </a:rPr>
                        <a:t>/%</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r>
              <a:tr h="341371">
                <a:tc>
                  <a:txBody>
                    <a:bodyPr/>
                    <a:lstStyle/>
                    <a:p>
                      <a:pPr algn="ctr">
                        <a:spcAft>
                          <a:spcPts val="0"/>
                        </a:spcAft>
                      </a:pPr>
                      <a:r>
                        <a:rPr lang="zh-CN" sz="20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莫西菌素</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83.4</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algn="ctr">
                        <a:spcAft>
                          <a:spcPts val="0"/>
                        </a:spcAft>
                      </a:pPr>
                      <a:r>
                        <a:rPr lang="en-US" sz="20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100</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w="19050" cap="flat" cmpd="sng" algn="ctr">
                      <a:solidFill>
                        <a:srgbClr val="008000"/>
                      </a:solidFill>
                      <a:prstDash val="solid"/>
                      <a:round/>
                      <a:headEnd type="none" w="med" len="med"/>
                      <a:tailEnd type="none" w="med" len="med"/>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次没食子酸锑钠</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74.6</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100</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磷酸哌嗪</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67.6</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96.4</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氯硝柳胺</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62.8</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92.3</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阿维菌素</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44.1</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89.5</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阿苯达唑</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55.3</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87.6</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吡喹酮</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35.2</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76.3</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氯氟氰菊酯</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53.8</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75.5</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甲苯咪唑</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20.3</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54.7</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噻螨胺</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10.4</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47.9</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敌百虫</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0.0</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30.9</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a:noFill/>
                    </a:lnB>
                  </a:tcPr>
                </a:tc>
              </a:tr>
              <a:tr h="341371">
                <a:tc>
                  <a:txBody>
                    <a:bodyPr/>
                    <a:lstStyle/>
                    <a:p>
                      <a:pPr algn="ctr">
                        <a:spcAft>
                          <a:spcPts val="0"/>
                        </a:spcAft>
                      </a:pPr>
                      <a:r>
                        <a:rPr lang="zh-CN" sz="20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制霉菌素</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algn="ctr">
                        <a:spcAft>
                          <a:spcPts val="0"/>
                        </a:spcAft>
                      </a:pPr>
                      <a:r>
                        <a:rPr lang="en-US" sz="2000" b="1" kern="1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3.9</a:t>
                      </a:r>
                      <a:endParaRPr lang="zh-CN" sz="2000" b="1" kern="10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24.5</a:t>
                      </a:r>
                      <a:endParaRPr lang="zh-CN" sz="2000" b="1" kern="100" dirty="0">
                        <a:latin typeface="Times New Roman" panose="02020603050405020304" pitchFamily="18" charset="0"/>
                        <a:ea typeface="宋体" panose="02010600030101010101" pitchFamily="2" charset="-122"/>
                        <a:cs typeface="Times New Roman" panose="02020603050405020304" pitchFamily="18" charset="0"/>
                      </a:endParaRPr>
                    </a:p>
                  </a:txBody>
                  <a:tcPr marL="68579" marR="68579" marT="0" marB="0" anchor="ctr">
                    <a:lnL>
                      <a:noFill/>
                    </a:lnL>
                    <a:lnR>
                      <a:noFill/>
                    </a:lnR>
                    <a:lnT>
                      <a:noFill/>
                    </a:lnT>
                    <a:lnB w="19050" cap="flat" cmpd="sng" algn="ctr">
                      <a:solidFill>
                        <a:srgbClr val="008000"/>
                      </a:solidFill>
                      <a:prstDash val="solid"/>
                      <a:round/>
                      <a:headEnd type="none" w="med" len="med"/>
                      <a:tailEnd type="none" w="med" len="med"/>
                    </a:lnB>
                  </a:tcPr>
                </a:tc>
              </a:tr>
            </a:tbl>
          </a:graphicData>
        </a:graphic>
      </p:graphicFrame>
      <p:sp>
        <p:nvSpPr>
          <p:cNvPr id="5" name="灯片编号占位符 4"/>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34888" y="116632"/>
            <a:ext cx="8229600" cy="706437"/>
          </a:xfrm>
        </p:spPr>
        <p:txBody>
          <a:bodyPr vert="horz" lIns="91440" tIns="45720" rIns="91440" bIns="45720" rtlCol="0" anchor="ctr">
            <a:normAutofit/>
          </a:bodyPr>
          <a:lstStyle/>
          <a:p>
            <a:pPr algn="l"/>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4.3 </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驱杀拟指环虫的</a:t>
            </a:r>
            <a:r>
              <a:rPr lang="zh-CN" altLang="en-US" sz="2800" b="1" dirty="0" smtClean="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中草药提取物筛选</a:t>
            </a:r>
            <a:endPar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0" y="1384870"/>
            <a:ext cx="8229600" cy="2116138"/>
          </a:xfrm>
        </p:spPr>
        <p:txBody>
          <a:bodyPr vert="horz" lIns="91440" tIns="45720" rIns="91440" bIns="45720" rtlCol="0">
            <a:normAutofit/>
          </a:bodyPr>
          <a:lstStyle/>
          <a:p>
            <a:pPr marL="228600" lvl="2" indent="-571500" algn="just" eaLnBrk="0" fontAlgn="auto" hangingPunct="0">
              <a:lnSpc>
                <a:spcPct val="130000"/>
              </a:lnSpc>
              <a:spcBef>
                <a:spcPts val="1200"/>
              </a:spcBef>
              <a:buClr>
                <a:schemeClr val="bg2"/>
              </a:buClr>
              <a:buSzPct val="85000"/>
              <a:buFont typeface="Wingdings" panose="05000000000000000000" pitchFamily="2" charset="2"/>
              <a:buChar char="Ø"/>
            </a:pP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采用微波</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辅助</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水提法和醇提法，分别从大黄、苦参、槟榔等</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35</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种药材中</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提取</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有效部位，</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进行离体杀虫药敏试验。</a:t>
            </a:r>
            <a:endParaRPr lang="en-US" altLang="zh-CN" sz="2400" b="1" dirty="0">
              <a:latin typeface="Times New Roman" panose="02020603050405020304" pitchFamily="18" charset="0"/>
              <a:ea typeface="华文细黑" panose="02010600040101010101" pitchFamily="2" charset="-122"/>
              <a:cs typeface="Times New Roman" panose="02020603050405020304" pitchFamily="18" charset="0"/>
            </a:endParaRPr>
          </a:p>
          <a:p>
            <a:pPr marL="228600" lvl="2" indent="-571500" algn="just" eaLnBrk="0" fontAlgn="auto" hangingPunct="0">
              <a:lnSpc>
                <a:spcPct val="130000"/>
              </a:lnSpc>
              <a:spcBef>
                <a:spcPts val="1200"/>
              </a:spcBef>
              <a:buClr>
                <a:schemeClr val="bg2"/>
              </a:buClr>
              <a:buSzPct val="85000"/>
              <a:buFont typeface="Wingdings" panose="05000000000000000000" pitchFamily="2" charset="2"/>
              <a:buChar char="Ø"/>
            </a:pP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筛选出具有较强杀虫作用的</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7</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种药材</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的醇提物</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a:t>
            </a:r>
            <a:endParaRPr lang="zh-CN" altLang="en-US"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4"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3357245"/>
            <a:ext cx="69627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4"/>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83568" y="1"/>
            <a:ext cx="8229600" cy="908719"/>
          </a:xfrm>
        </p:spPr>
        <p:txBody>
          <a:bodyPr vert="horz" lIns="91440" tIns="45720" rIns="91440" bIns="45720" rtlCol="0" anchor="ctr">
            <a:normAutofit/>
          </a:bodyPr>
          <a:lstStyle/>
          <a:p>
            <a:pPr algn="l"/>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5.1  </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a:t>
            </a:r>
            <a:r>
              <a:rPr lang="en-US"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中西药</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sym typeface="+mn-ea"/>
              </a:rPr>
              <a:t>复方</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的离体</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杀</a:t>
            </a:r>
            <a:r>
              <a:rPr lang="zh-CN" altLang="zh-CN"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虫药敏</a:t>
            </a:r>
            <a:r>
              <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试验</a:t>
            </a:r>
            <a:endParaRPr lang="zh-CN" altLang="en-US" sz="28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648072" y="5373216"/>
            <a:ext cx="8460432" cy="1179512"/>
          </a:xfrm>
        </p:spPr>
        <p:txBody>
          <a:bodyPr vert="horz" lIns="91440" tIns="45720" rIns="91440" bIns="45720" rtlCol="0">
            <a:normAutofit lnSpcReduction="10000"/>
          </a:bodyPr>
          <a:lstStyle/>
          <a:p>
            <a:pPr marL="228600" lvl="2" indent="-571500" algn="just" eaLnBrk="0" fontAlgn="auto" hangingPunct="0">
              <a:lnSpc>
                <a:spcPct val="130000"/>
              </a:lnSpc>
              <a:spcBef>
                <a:spcPts val="1200"/>
              </a:spcBef>
              <a:buClr>
                <a:schemeClr val="bg2"/>
              </a:buClr>
              <a:buSzPct val="85000"/>
              <a:buFont typeface="Wingdings" panose="05000000000000000000" pitchFamily="2" charset="2"/>
              <a:buChar char="Ø"/>
            </a:pP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7</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种</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药材和</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4</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种西药</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分别</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两两组合</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进行离体杀虫活性试验</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筛选出</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5</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种复方的</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杀虫作用呈现显著协同效应</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a:t>
            </a:r>
            <a:endParaRPr lang="zh-CN" altLang="en-US"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251520" y="1340768"/>
          <a:ext cx="6192838" cy="3962400"/>
        </p:xfrm>
        <a:graphic>
          <a:graphicData uri="http://schemas.openxmlformats.org/drawingml/2006/table">
            <a:tbl>
              <a:tblPr/>
              <a:tblGrid>
                <a:gridCol w="2158017"/>
                <a:gridCol w="2649826"/>
                <a:gridCol w="1384995"/>
              </a:tblGrid>
              <a:tr h="276958">
                <a:tc gridSpan="2">
                  <a:txBody>
                    <a:bodyPr/>
                    <a:lstStyle/>
                    <a:p>
                      <a:pPr indent="304800" algn="ctr">
                        <a:spcAft>
                          <a:spcPts val="0"/>
                        </a:spcAft>
                      </a:pPr>
                      <a:r>
                        <a:rPr lang="zh-CN" altLang="en-US" sz="2000" b="0" kern="0" dirty="0" smtClea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双</a:t>
                      </a:r>
                      <a:r>
                        <a:rPr lang="zh-CN" sz="2000" b="0" kern="0" dirty="0" smtClea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联用</a:t>
                      </a:r>
                      <a:r>
                        <a:rPr lang="zh-CN" altLang="en-US" sz="2000" b="0" kern="0" dirty="0" smtClea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复</a:t>
                      </a:r>
                      <a:r>
                        <a:rPr lang="zh-CN" sz="2000" b="0" kern="0" dirty="0" smtClea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方</a:t>
                      </a:r>
                      <a:r>
                        <a:rPr lang="zh-CN"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r>
                        <a:rPr lang="en-US" sz="2000" b="0" kern="0" dirty="0">
                          <a:latin typeface="Times New Roman" panose="02020603050405020304" pitchFamily="18" charset="0"/>
                          <a:ea typeface="华文细黑" panose="02010600040101010101" pitchFamily="2" charset="-122"/>
                          <a:cs typeface="Times New Roman" panose="02020603050405020304" pitchFamily="18" charset="0"/>
                        </a:rPr>
                        <a:t>mg/L</a:t>
                      </a:r>
                      <a:r>
                        <a:rPr lang="zh-CN"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hMerge="1">
                  <a:tcPr/>
                </a:tc>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FIC</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r>
              <a:tr h="276958">
                <a:tc>
                  <a:txBody>
                    <a:bodyPr/>
                    <a:lstStyle/>
                    <a:p>
                      <a:pPr indent="304800" algn="ctr">
                        <a:spcAft>
                          <a:spcPts val="0"/>
                        </a:spcAft>
                      </a:pPr>
                      <a:r>
                        <a:rPr lang="zh-CN"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槟榔</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indent="304800" algn="ctr">
                        <a:spcAft>
                          <a:spcPts val="0"/>
                        </a:spcAft>
                      </a:pPr>
                      <a:r>
                        <a:rPr lang="zh-CN"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大黄</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algn="just"/>
                      <a:endParaRPr lang="zh-CN" sz="2000" b="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w="12700" cap="flat" cmpd="sng" algn="ctr">
                      <a:solidFill>
                        <a:srgbClr val="008000"/>
                      </a:solidFill>
                      <a:prstDash val="solid"/>
                      <a:round/>
                      <a:headEnd type="none" w="med" len="med"/>
                      <a:tailEnd type="none" w="med" len="med"/>
                    </a:lnT>
                    <a:lnB>
                      <a:noFill/>
                    </a:lnB>
                  </a:tcPr>
                </a:tc>
              </a:tr>
              <a:tr h="276958">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10</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20</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0.40</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zh-CN"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槟榔</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zh-CN" altLang="en-US" sz="2000" b="0" kern="100" dirty="0" smtClean="0">
                          <a:latin typeface="Times New Roman" panose="02020603050405020304" pitchFamily="18" charset="0"/>
                          <a:ea typeface="华文细黑" panose="02010600040101010101" pitchFamily="2" charset="-122"/>
                          <a:cs typeface="Times New Roman" panose="02020603050405020304" pitchFamily="18" charset="0"/>
                        </a:rPr>
                        <a:t>蛇床子</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algn="just"/>
                      <a:endParaRPr lang="zh-CN" sz="2000" b="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25</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50</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1.00</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zh-CN"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槟榔</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zh-CN"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山慈姑</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algn="just"/>
                      <a:endParaRPr lang="zh-CN" sz="2000" b="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50</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0.43</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zh-CN"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大黄</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zh-CN"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白头翁</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algn="just"/>
                      <a:endParaRPr lang="zh-CN" sz="2000" b="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25</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50</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0.75</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zh-CN"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大黄</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zh-CN" altLang="en-US" sz="2000" b="0" kern="100" dirty="0" smtClean="0">
                          <a:latin typeface="Times New Roman" panose="02020603050405020304" pitchFamily="18" charset="0"/>
                          <a:ea typeface="华文细黑" panose="02010600040101010101" pitchFamily="2" charset="-122"/>
                          <a:cs typeface="Times New Roman" panose="02020603050405020304" pitchFamily="18" charset="0"/>
                        </a:rPr>
                        <a:t>苦参</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algn="just"/>
                      <a:endParaRPr lang="zh-CN" sz="2000" b="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10</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50</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0.43</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zh-CN"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白头翁</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indent="304800" algn="ctr">
                        <a:spcAft>
                          <a:spcPts val="0"/>
                        </a:spcAft>
                      </a:pPr>
                      <a:r>
                        <a:rPr lang="zh-CN"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山慈姑</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c>
                  <a:txBody>
                    <a:bodyPr/>
                    <a:lstStyle/>
                    <a:p>
                      <a:pPr algn="just"/>
                      <a:endParaRPr lang="zh-CN" sz="2000" b="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a:noFill/>
                    </a:lnB>
                  </a:tcPr>
                </a:tc>
              </a:tr>
              <a:tr h="276958">
                <a:tc>
                  <a:txBody>
                    <a:bodyPr/>
                    <a:lstStyle/>
                    <a:p>
                      <a:pPr indent="304800" algn="ctr">
                        <a:spcAft>
                          <a:spcPts val="0"/>
                        </a:spcAft>
                      </a:pPr>
                      <a:r>
                        <a:rPr lang="en-US" sz="2000" b="0" kern="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10</a:t>
                      </a:r>
                      <a:endParaRPr lang="zh-CN" sz="2000" b="0" kern="10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25</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indent="304800" algn="ctr">
                        <a:spcAft>
                          <a:spcPts val="0"/>
                        </a:spcAft>
                      </a:pPr>
                      <a:r>
                        <a:rPr lang="en-US" sz="2000" b="0" kern="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0.27</a:t>
                      </a:r>
                      <a:endParaRPr lang="zh-CN" sz="2000" b="0" kern="100" dirty="0">
                        <a:latin typeface="Times New Roman" panose="02020603050405020304" pitchFamily="18" charset="0"/>
                        <a:ea typeface="华文细黑" panose="02010600040101010101" pitchFamily="2" charset="-122"/>
                        <a:cs typeface="Times New Roman" panose="02020603050405020304" pitchFamily="18" charset="0"/>
                      </a:endParaRPr>
                    </a:p>
                  </a:txBody>
                  <a:tcPr marL="68584" marR="68584" marT="0" marB="0" anchor="ctr">
                    <a:lnL>
                      <a:noFill/>
                    </a:lnL>
                    <a:lnR>
                      <a:noFill/>
                    </a:lnR>
                    <a:lnT>
                      <a:noFill/>
                    </a:lnT>
                    <a:lnB w="19050" cap="flat" cmpd="sng" algn="ctr">
                      <a:solidFill>
                        <a:srgbClr val="008000"/>
                      </a:solidFill>
                      <a:prstDash val="solid"/>
                      <a:round/>
                      <a:headEnd type="none" w="med" len="med"/>
                      <a:tailEnd type="none" w="med" len="med"/>
                    </a:lnB>
                  </a:tcPr>
                </a:tc>
              </a:tr>
            </a:tbl>
          </a:graphicData>
        </a:graphic>
      </p:graphicFrame>
      <p:sp>
        <p:nvSpPr>
          <p:cNvPr id="5" name="文本框 4"/>
          <p:cNvSpPr txBox="1"/>
          <p:nvPr/>
        </p:nvSpPr>
        <p:spPr>
          <a:xfrm>
            <a:off x="309245" y="900430"/>
            <a:ext cx="640080" cy="368300"/>
          </a:xfrm>
          <a:prstGeom prst="rect">
            <a:avLst/>
          </a:prstGeom>
          <a:noFill/>
        </p:spPr>
        <p:txBody>
          <a:bodyPr wrap="none" rtlCol="0" anchor="t">
            <a:spAutoFit/>
          </a:bodyPr>
          <a:p>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sym typeface="+mn-ea"/>
              </a:rPr>
              <a:t>例：</a:t>
            </a:r>
            <a:endParaRPr lang="zh-CN" altLang="en-US"/>
          </a:p>
        </p:txBody>
      </p:sp>
      <p:sp>
        <p:nvSpPr>
          <p:cNvPr id="6" name="灯片编号占位符 5"/>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83568" y="44624"/>
            <a:ext cx="8229600" cy="777875"/>
          </a:xfrm>
        </p:spPr>
        <p:txBody>
          <a:bodyPr vert="horz" lIns="91440" tIns="45720" rIns="91440" bIns="45720" rtlCol="0" anchor="ctr">
            <a:normAutofit/>
          </a:bodyPr>
          <a:lstStyle/>
          <a:p>
            <a:pPr algn="l"/>
            <a:r>
              <a:rPr lang="en-US" altLang="zh-CN"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5.2  </a:t>
            </a:r>
            <a:r>
              <a:rPr lang="zh-CN" altLang="zh-CN"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药浴驱除拟指环虫的效果</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251520" y="5085184"/>
            <a:ext cx="8892480" cy="1368152"/>
          </a:xfrm>
        </p:spPr>
        <p:txBody>
          <a:bodyPr vert="horz" lIns="91440" tIns="45720" rIns="91440" bIns="45720" rtlCol="0">
            <a:normAutofit/>
          </a:bodyPr>
          <a:lstStyle/>
          <a:p>
            <a:pPr marL="228600" lvl="2" indent="-571500" algn="just" eaLnBrk="0" fontAlgn="auto" hangingPunct="0">
              <a:lnSpc>
                <a:spcPct val="130000"/>
              </a:lnSpc>
              <a:spcBef>
                <a:spcPts val="1200"/>
              </a:spcBef>
              <a:buClr>
                <a:schemeClr val="bg2"/>
              </a:buClr>
              <a:buSzPct val="85000"/>
              <a:buFont typeface="Wingdings" panose="05000000000000000000" pitchFamily="2" charset="2"/>
              <a:buChar char="Ø"/>
            </a:pP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利用</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5</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种复方</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药液</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浸泡</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观察拟指环虫脱落情况</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和</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鱼体</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活力</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恢复情况，获得</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1</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种最佳的驱除拟指环虫</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的中草药复方驱</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虫剂。</a:t>
            </a:r>
            <a:endParaRPr lang="zh-CN" altLang="zh-CN" sz="2400" b="1" dirty="0">
              <a:latin typeface="Times New Roman" panose="02020603050405020304" pitchFamily="18" charset="0"/>
              <a:ea typeface="华文细黑" panose="0201060004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395536" y="1700808"/>
          <a:ext cx="8167435" cy="3200400"/>
        </p:xfrm>
        <a:graphic>
          <a:graphicData uri="http://schemas.openxmlformats.org/drawingml/2006/table">
            <a:tbl>
              <a:tblPr/>
              <a:tblGrid>
                <a:gridCol w="2039026"/>
                <a:gridCol w="1225164"/>
                <a:gridCol w="1225164"/>
                <a:gridCol w="1226027"/>
                <a:gridCol w="1226027"/>
                <a:gridCol w="1226027"/>
              </a:tblGrid>
              <a:tr h="452628">
                <a:tc rowSpan="2">
                  <a:txBody>
                    <a:bodyPr/>
                    <a:lstStyle/>
                    <a:p>
                      <a:pPr indent="304800" algn="ctr">
                        <a:lnSpc>
                          <a:spcPct val="150000"/>
                        </a:lnSpc>
                        <a:spcBef>
                          <a:spcPts val="600"/>
                        </a:spcBef>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药浴浓度</a:t>
                      </a: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r>
                        <a:rPr lang="en-US" sz="2000" b="1" kern="100" dirty="0" err="1">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ppm</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indent="304800" algn="ctr">
                        <a:lnSpc>
                          <a:spcPct val="150000"/>
                        </a:lnSpc>
                        <a:spcBef>
                          <a:spcPts val="600"/>
                        </a:spcBef>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不同药浴时间鳗鱼鳃上拟指环虫数目及活性</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r h="452628">
                <a:tc vMerge="1">
                  <a:tcPr/>
                </a:tc>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12h</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24h</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36h</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48h</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72h</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628">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1</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b</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b</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c</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w="12700" cap="flat" cmpd="sng" algn="ctr">
                      <a:solidFill>
                        <a:srgbClr val="000000"/>
                      </a:solidFill>
                      <a:prstDash val="solid"/>
                      <a:round/>
                      <a:headEnd type="none" w="med" len="med"/>
                      <a:tailEnd type="none" w="med" len="med"/>
                    </a:lnT>
                    <a:lnB>
                      <a:noFill/>
                    </a:lnB>
                  </a:tcPr>
                </a:tc>
              </a:tr>
              <a:tr h="452628">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b</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b</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c</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c</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r>
              <a:tr h="452628">
                <a:tc>
                  <a:txBody>
                    <a:bodyPr/>
                    <a:lstStyle/>
                    <a:p>
                      <a:pPr indent="304800" algn="ctr">
                        <a:lnSpc>
                          <a:spcPct val="150000"/>
                        </a:lnSpc>
                        <a:spcBef>
                          <a:spcPts val="600"/>
                        </a:spcBef>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10</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 b</a:t>
                      </a:r>
                      <a:endParaRPr lang="zh-CN" sz="2000" b="1" kern="10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 c</a:t>
                      </a:r>
                      <a:endParaRPr lang="zh-CN" sz="2000" b="1" kern="10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 c</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rPr>
                        <a:t>0</a:t>
                      </a:r>
                      <a:endParaRPr lang="zh-CN" sz="2000" b="1" kern="100" dirty="0">
                        <a:solidFill>
                          <a:srgbClr val="7030A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r>
              <a:tr h="452628">
                <a:tc>
                  <a:txBody>
                    <a:bodyPr/>
                    <a:lstStyle/>
                    <a:p>
                      <a:pPr indent="304800"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50</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b</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++b</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indent="306070" algn="ctr">
                        <a:lnSpc>
                          <a:spcPct val="150000"/>
                        </a:lnSpc>
                        <a:spcBef>
                          <a:spcPts val="600"/>
                        </a:spcBef>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indent="306070" algn="ctr">
                        <a:lnSpc>
                          <a:spcPct val="150000"/>
                        </a:lnSpc>
                        <a:spcBef>
                          <a:spcPts val="600"/>
                        </a:spcBef>
                        <a:spcAft>
                          <a:spcPts val="0"/>
                        </a:spcAft>
                      </a:pPr>
                      <a:r>
                        <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c>
                  <a:txBody>
                    <a:bodyPr/>
                    <a:lstStyle/>
                    <a:p>
                      <a:pPr indent="306070" algn="ctr">
                        <a:lnSpc>
                          <a:spcPct val="150000"/>
                        </a:lnSpc>
                        <a:spcBef>
                          <a:spcPts val="600"/>
                        </a:spcBef>
                        <a:spcAft>
                          <a:spcPts val="0"/>
                        </a:spcAft>
                      </a:pPr>
                      <a:r>
                        <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a:noFill/>
                    </a:lnB>
                  </a:tcPr>
                </a:tc>
              </a:tr>
              <a:tr h="452628">
                <a:tc>
                  <a:txBody>
                    <a:bodyPr/>
                    <a:lstStyle/>
                    <a:p>
                      <a:pPr indent="304800" algn="ctr">
                        <a:lnSpc>
                          <a:spcPct val="150000"/>
                        </a:lnSpc>
                        <a:spcBef>
                          <a:spcPts val="600"/>
                        </a:spcBef>
                        <a:spcAft>
                          <a:spcPts val="0"/>
                        </a:spcAft>
                      </a:pPr>
                      <a:r>
                        <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对照组</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US"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US"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rPr>
                        <a:t>+++ a</a:t>
                      </a:r>
                      <a:endParaRPr lang="zh-CN" sz="2000" b="1" kern="100" dirty="0">
                        <a:solidFill>
                          <a:srgbClr val="000000"/>
                        </a:solidFill>
                        <a:latin typeface="Times New Roman" panose="02020603050405020304" pitchFamily="18" charset="0"/>
                        <a:ea typeface="华文细黑" panose="02010600040101010101" pitchFamily="2" charset="-122"/>
                        <a:cs typeface="Times New Roman" panose="02020603050405020304" pitchFamily="18" charset="0"/>
                      </a:endParaRPr>
                    </a:p>
                  </a:txBody>
                  <a:tcPr marL="68587" marR="68587"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619672" y="6341258"/>
            <a:ext cx="6696744" cy="400110"/>
          </a:xfrm>
          <a:prstGeom prst="rect">
            <a:avLst/>
          </a:prstGeom>
        </p:spPr>
        <p:txBody>
          <a:bodyPr wrap="square">
            <a:spAutoFit/>
          </a:bodyPr>
          <a:lstStyle/>
          <a:p>
            <a:r>
              <a:rPr lang="zh-CN" altLang="en-US" sz="2000" b="1" dirty="0" smtClean="0">
                <a:solidFill>
                  <a:srgbClr val="7030A0"/>
                </a:solidFill>
              </a:rPr>
              <a:t>发明专利：</a:t>
            </a:r>
            <a:r>
              <a:rPr lang="zh-CN" altLang="zh-CN" sz="2000" b="1" dirty="0" smtClean="0">
                <a:solidFill>
                  <a:srgbClr val="7030A0"/>
                </a:solidFill>
              </a:rPr>
              <a:t>鳗鲡拟指环虫寄生病治疗药物及其制备方法</a:t>
            </a:r>
            <a:endParaRPr lang="zh-CN" altLang="en-US" sz="2000" dirty="0"/>
          </a:p>
        </p:txBody>
      </p:sp>
      <p:sp>
        <p:nvSpPr>
          <p:cNvPr id="6" name="文本框 5"/>
          <p:cNvSpPr txBox="1"/>
          <p:nvPr/>
        </p:nvSpPr>
        <p:spPr>
          <a:xfrm>
            <a:off x="237490" y="1115695"/>
            <a:ext cx="640080" cy="368300"/>
          </a:xfrm>
          <a:prstGeom prst="rect">
            <a:avLst/>
          </a:prstGeom>
          <a:noFill/>
        </p:spPr>
        <p:txBody>
          <a:bodyPr wrap="none" rtlCol="0" anchor="t">
            <a:spAutoFit/>
          </a:bodyPr>
          <a:p>
            <a:r>
              <a:rPr lang="zh-CN" altLang="en-US" b="1" dirty="0" smtClean="0">
                <a:latin typeface="Times New Roman" panose="02020603050405020304" pitchFamily="18" charset="0"/>
                <a:ea typeface="华文细黑" panose="02010600040101010101" pitchFamily="2" charset="-122"/>
                <a:cs typeface="Times New Roman" panose="02020603050405020304" pitchFamily="18" charset="0"/>
                <a:sym typeface="+mn-ea"/>
              </a:rPr>
              <a:t>例：</a:t>
            </a:r>
            <a:endParaRPr lang="zh-CN" altLang="en-US"/>
          </a:p>
        </p:txBody>
      </p:sp>
      <p:sp>
        <p:nvSpPr>
          <p:cNvPr id="7" name="灯片编号占位符 6"/>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11560" y="116633"/>
            <a:ext cx="8229600" cy="720079"/>
          </a:xfrm>
        </p:spPr>
        <p:txBody>
          <a:bodyPr vert="horz" lIns="91440" tIns="45720" rIns="91440" bIns="45720" rtlCol="0" anchor="ctr">
            <a:normAutofit/>
          </a:bodyPr>
          <a:lstStyle/>
          <a:p>
            <a:pPr algn="r"/>
            <a:r>
              <a:rPr lang="en-US" altLang="zh-CN"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6  </a:t>
            </a:r>
            <a:r>
              <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中草药免疫增强剂</a:t>
            </a:r>
            <a:r>
              <a:rPr lang="zh-CN" altLang="zh-CN"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的</a:t>
            </a:r>
            <a:r>
              <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研制</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611560" y="1556792"/>
            <a:ext cx="7704856" cy="2304256"/>
          </a:xfrm>
        </p:spPr>
        <p:txBody>
          <a:bodyPr vert="horz" lIns="91440" tIns="45720" rIns="91440" bIns="45720" rtlCol="0">
            <a:normAutofit fontScale="85000" lnSpcReduction="10000"/>
          </a:bodyPr>
          <a:lstStyle/>
          <a:p>
            <a:pPr marL="228600" lvl="2" indent="-571500" algn="just" eaLnBrk="0" hangingPunct="0">
              <a:lnSpc>
                <a:spcPct val="150000"/>
              </a:lnSpc>
              <a:spcBef>
                <a:spcPts val="1200"/>
              </a:spcBef>
              <a:buClr>
                <a:schemeClr val="bg2"/>
              </a:buClr>
              <a:buSzPct val="85000"/>
              <a:buFont typeface="Wingdings" panose="05000000000000000000" pitchFamily="2" charset="2"/>
              <a:buChar char="Ø"/>
            </a:pP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在饲料</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中，分别添加</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5</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味</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中</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草</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药</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和</a:t>
            </a:r>
            <a:r>
              <a:rPr lang="en-US" altLang="zh-CN" sz="2400" b="1" dirty="0">
                <a:latin typeface="Times New Roman" panose="02020603050405020304" pitchFamily="18" charset="0"/>
                <a:ea typeface="华文细黑" panose="02010600040101010101" pitchFamily="2" charset="-122"/>
                <a:cs typeface="Times New Roman" panose="02020603050405020304" pitchFamily="18" charset="0"/>
              </a:rPr>
              <a:t>2</a:t>
            </a:r>
            <a:r>
              <a:rPr lang="zh-CN" altLang="en-US" sz="2400" b="1" dirty="0">
                <a:latin typeface="Times New Roman" panose="02020603050405020304" pitchFamily="18" charset="0"/>
                <a:ea typeface="华文细黑" panose="02010600040101010101" pitchFamily="2" charset="-122"/>
                <a:cs typeface="Times New Roman" panose="02020603050405020304" pitchFamily="18" charset="0"/>
              </a:rPr>
              <a:t>种</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复方的提取物，低剂量饲喂一个月，连续监测鱼体</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生长</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指标</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非</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特异性免疫指标</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。所选中草药及复方均可以显著提高鱼体的生长性能，对鱼血清和肝脏中的</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溶菌酶</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、超氧化物歧化酶</a:t>
            </a:r>
            <a:r>
              <a:rPr lang="zh-CN" altLang="zh-CN" sz="2400" b="1" dirty="0">
                <a:latin typeface="Times New Roman" panose="02020603050405020304" pitchFamily="18" charset="0"/>
                <a:ea typeface="华文细黑" panose="02010600040101010101" pitchFamily="2" charset="-122"/>
                <a:cs typeface="Times New Roman" panose="02020603050405020304" pitchFamily="18" charset="0"/>
              </a:rPr>
              <a:t>、过氧化氢酶、碱性磷酸酶、酸性磷酸酶均有不同程度</a:t>
            </a:r>
            <a:r>
              <a:rPr lang="zh-CN" altLang="zh-CN" sz="2400" b="1" dirty="0" smtClean="0">
                <a:latin typeface="Times New Roman" panose="02020603050405020304" pitchFamily="18" charset="0"/>
                <a:ea typeface="华文细黑" panose="02010600040101010101" pitchFamily="2" charset="-122"/>
                <a:cs typeface="Times New Roman" panose="02020603050405020304" pitchFamily="18" charset="0"/>
              </a:rPr>
              <a:t>提高</a:t>
            </a:r>
            <a:r>
              <a:rPr lang="zh-CN" altLang="en-US" sz="2400" b="1" dirty="0" smtClean="0">
                <a:latin typeface="Times New Roman" panose="02020603050405020304" pitchFamily="18" charset="0"/>
                <a:ea typeface="华文细黑" panose="02010600040101010101" pitchFamily="2" charset="-122"/>
                <a:cs typeface="Times New Roman" panose="02020603050405020304" pitchFamily="18" charset="0"/>
              </a:rPr>
              <a:t>，复方效果高于单味药材。</a:t>
            </a:r>
            <a:endParaRPr lang="en-US" altLang="zh-CN" sz="2400" b="1" dirty="0" smtClean="0">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2050" name="Picture 2" descr="血清SOD"/>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89794" y="3861048"/>
            <a:ext cx="297815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肝脏SO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39394" y="3861048"/>
            <a:ext cx="3028950"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691680" y="6301580"/>
            <a:ext cx="5256584" cy="368300"/>
          </a:xfrm>
          <a:prstGeom prst="rect">
            <a:avLst/>
          </a:prstGeom>
        </p:spPr>
        <p:txBody>
          <a:bodyPr wrap="square">
            <a:spAutoFit/>
          </a:bodyPr>
          <a:lstStyle/>
          <a:p>
            <a:pPr algn="ctr"/>
            <a:r>
              <a:rPr lang="zh-CN" altLang="en-US" b="1" dirty="0" smtClean="0"/>
              <a:t>图例：</a:t>
            </a:r>
            <a:r>
              <a:rPr lang="zh-CN" altLang="zh-CN" b="1" dirty="0" smtClean="0"/>
              <a:t>中</a:t>
            </a:r>
            <a:r>
              <a:rPr lang="zh-CN" altLang="en-US" b="1" dirty="0" smtClean="0"/>
              <a:t>草</a:t>
            </a:r>
            <a:r>
              <a:rPr lang="zh-CN" altLang="zh-CN" b="1" dirty="0" smtClean="0"/>
              <a:t>药</a:t>
            </a:r>
            <a:r>
              <a:rPr lang="zh-CN" altLang="zh-CN" b="1" dirty="0"/>
              <a:t>复方</a:t>
            </a:r>
            <a:r>
              <a:rPr lang="zh-CN" altLang="zh-CN" b="1" dirty="0" smtClean="0"/>
              <a:t>对血清</a:t>
            </a:r>
            <a:r>
              <a:rPr lang="zh-CN" altLang="zh-CN" b="1" dirty="0"/>
              <a:t>及肝脏</a:t>
            </a:r>
            <a:r>
              <a:rPr lang="en-US" altLang="zh-CN" b="1" dirty="0"/>
              <a:t>SOD</a:t>
            </a:r>
            <a:r>
              <a:rPr lang="zh-CN" altLang="zh-CN" b="1" dirty="0"/>
              <a:t>酶活力的影响</a:t>
            </a:r>
            <a:endParaRPr lang="zh-CN" altLang="en-US" b="1" dirty="0"/>
          </a:p>
        </p:txBody>
      </p:sp>
      <p:sp>
        <p:nvSpPr>
          <p:cNvPr id="5" name="灯片编号占位符 4"/>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9512" y="1443841"/>
            <a:ext cx="8712968" cy="2308324"/>
          </a:xfrm>
          <a:prstGeom prst="rect">
            <a:avLst/>
          </a:prstGeom>
        </p:spPr>
        <p:txBody>
          <a:bodyPr vert="horz" lIns="91440" tIns="45720" rIns="91440" bIns="45720" rtlCol="0">
            <a:normAutofit/>
          </a:bodyPr>
          <a:lstStyle/>
          <a:p>
            <a:pPr marL="228600" lvl="2" indent="-571500" algn="just" eaLnBrk="0" hangingPunct="0">
              <a:lnSpc>
                <a:spcPct val="150000"/>
              </a:lnSpc>
              <a:spcBef>
                <a:spcPts val="1200"/>
              </a:spcBef>
              <a:buClr>
                <a:schemeClr val="bg2"/>
              </a:buClr>
              <a:buSzPct val="85000"/>
              <a:buFont typeface="Wingdings" panose="05000000000000000000" pitchFamily="2" charset="2"/>
              <a:buChar char="Ø"/>
            </a:pP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通过腹腔注射</a:t>
            </a:r>
            <a:r>
              <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5</a:t>
            </a: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株强毒力致病菌株</a:t>
            </a:r>
            <a:r>
              <a:rPr lang="zh-CN" altLang="en-US"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，研究结果显示，</a:t>
            </a: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对维氏气单胞菌、溶藻弧菌、河流弧菌、创伤弧菌、假产碱假单胞菌免疫保护率分别为</a:t>
            </a:r>
            <a:r>
              <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75 %</a:t>
            </a: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a:t>
            </a:r>
            <a:r>
              <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100 %</a:t>
            </a: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a:t>
            </a:r>
            <a:r>
              <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100 %</a:t>
            </a: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a:t>
            </a:r>
            <a:r>
              <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100 %</a:t>
            </a:r>
            <a:r>
              <a:rPr lang="zh-CN"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a:t>
            </a:r>
            <a:r>
              <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66.7 %</a:t>
            </a:r>
            <a:r>
              <a:rPr lang="zh-CN" altLang="en-US"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a:t>
            </a:r>
            <a:endParaRPr lang="en-US" altLang="zh-CN" sz="24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1259632" y="3752164"/>
          <a:ext cx="6984775" cy="2557156"/>
        </p:xfrm>
        <a:graphic>
          <a:graphicData uri="http://schemas.openxmlformats.org/drawingml/2006/table">
            <a:tbl>
              <a:tblPr>
                <a:tableStyleId>{5C22544A-7EE6-4342-B048-85BDC9FD1C3A}</a:tableStyleId>
              </a:tblPr>
              <a:tblGrid>
                <a:gridCol w="1312999"/>
                <a:gridCol w="1076753"/>
                <a:gridCol w="1380766"/>
                <a:gridCol w="1607599"/>
                <a:gridCol w="1606658"/>
              </a:tblGrid>
              <a:tr h="588192">
                <a:tc>
                  <a:txBody>
                    <a:bodyPr/>
                    <a:lstStyle/>
                    <a:p>
                      <a:pPr algn="ctr">
                        <a:lnSpc>
                          <a:spcPts val="2000"/>
                        </a:lnSpc>
                        <a:spcAft>
                          <a:spcPts val="0"/>
                        </a:spcAft>
                      </a:pPr>
                      <a:r>
                        <a:rPr lang="zh-CN" sz="2000" b="1" kern="0" dirty="0">
                          <a:effectLst/>
                          <a:latin typeface="Times New Roman" panose="02020603050405020304" pitchFamily="18" charset="0"/>
                          <a:cs typeface="Times New Roman" panose="02020603050405020304" pitchFamily="18" charset="0"/>
                        </a:rPr>
                        <a:t>组别</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zh-CN" sz="2000" b="1" kern="0">
                          <a:effectLst/>
                          <a:latin typeface="Times New Roman" panose="02020603050405020304" pitchFamily="18" charset="0"/>
                          <a:cs typeface="Times New Roman" panose="02020603050405020304" pitchFamily="18" charset="0"/>
                        </a:rPr>
                        <a:t>试验尾数</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zh-CN" sz="2000" b="1" kern="0" dirty="0">
                          <a:effectLst/>
                          <a:latin typeface="Times New Roman" panose="02020603050405020304" pitchFamily="18" charset="0"/>
                          <a:cs typeface="Times New Roman" panose="02020603050405020304" pitchFamily="18" charset="0"/>
                        </a:rPr>
                        <a:t>累计死亡数</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zh-CN" sz="2000" b="1" kern="0">
                          <a:effectLst/>
                          <a:latin typeface="Times New Roman" panose="02020603050405020304" pitchFamily="18" charset="0"/>
                          <a:cs typeface="Times New Roman" panose="02020603050405020304" pitchFamily="18" charset="0"/>
                        </a:rPr>
                        <a:t>死亡率（</a:t>
                      </a:r>
                      <a:r>
                        <a:rPr lang="en-US" sz="2000" b="1" kern="0">
                          <a:effectLst/>
                          <a:latin typeface="Times New Roman" panose="02020603050405020304" pitchFamily="18" charset="0"/>
                          <a:cs typeface="Times New Roman" panose="02020603050405020304" pitchFamily="18" charset="0"/>
                        </a:rPr>
                        <a:t>%</a:t>
                      </a:r>
                      <a:r>
                        <a:rPr lang="zh-CN" sz="2000" b="1" kern="0">
                          <a:effectLst/>
                          <a:latin typeface="Times New Roman" panose="02020603050405020304" pitchFamily="18" charset="0"/>
                          <a:cs typeface="Times New Roman" panose="02020603050405020304" pitchFamily="18" charset="0"/>
                        </a:rPr>
                        <a:t>）</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zh-CN" sz="2000" b="1" kern="0">
                          <a:effectLst/>
                          <a:latin typeface="Times New Roman" panose="02020603050405020304" pitchFamily="18" charset="0"/>
                          <a:cs typeface="Times New Roman" panose="02020603050405020304" pitchFamily="18" charset="0"/>
                        </a:rPr>
                        <a:t>免疫保护率（</a:t>
                      </a:r>
                      <a:r>
                        <a:rPr lang="en-US" sz="2000" b="1" kern="0">
                          <a:effectLst/>
                          <a:latin typeface="Times New Roman" panose="02020603050405020304" pitchFamily="18" charset="0"/>
                          <a:cs typeface="Times New Roman" panose="02020603050405020304" pitchFamily="18" charset="0"/>
                        </a:rPr>
                        <a:t>%</a:t>
                      </a:r>
                      <a:r>
                        <a:rPr lang="zh-CN" sz="2000" b="1" kern="0">
                          <a:effectLst/>
                          <a:latin typeface="Times New Roman" panose="02020603050405020304" pitchFamily="18" charset="0"/>
                          <a:cs typeface="Times New Roman" panose="02020603050405020304" pitchFamily="18" charset="0"/>
                        </a:rPr>
                        <a:t>）</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r>
              <a:tr h="458713">
                <a:tc>
                  <a:txBody>
                    <a:bodyPr/>
                    <a:lstStyle/>
                    <a:p>
                      <a:pPr algn="ctr">
                        <a:lnSpc>
                          <a:spcPts val="2000"/>
                        </a:lnSpc>
                        <a:spcAft>
                          <a:spcPts val="0"/>
                        </a:spcAft>
                      </a:pPr>
                      <a:r>
                        <a:rPr lang="zh-CN" sz="2000" b="1" kern="0">
                          <a:effectLst/>
                          <a:latin typeface="Times New Roman" panose="02020603050405020304" pitchFamily="18" charset="0"/>
                          <a:cs typeface="Times New Roman" panose="02020603050405020304" pitchFamily="18" charset="0"/>
                        </a:rPr>
                        <a:t>对照组</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100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80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80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r>
              <a:tr h="611359">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2.5%</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100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a:effectLst/>
                          <a:latin typeface="Times New Roman" panose="02020603050405020304" pitchFamily="18" charset="0"/>
                          <a:cs typeface="Times New Roman" panose="02020603050405020304" pitchFamily="18" charset="0"/>
                        </a:rPr>
                        <a:t>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100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r>
              <a:tr h="449446">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5%</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100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40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40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50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r>
              <a:tr h="449446">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10%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100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smtClean="0">
                          <a:effectLst/>
                          <a:latin typeface="Times New Roman" panose="02020603050405020304" pitchFamily="18" charset="0"/>
                          <a:cs typeface="Times New Roman" panose="02020603050405020304" pitchFamily="18" charset="0"/>
                        </a:rPr>
                        <a:t>50</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a:effectLst/>
                          <a:latin typeface="Times New Roman" panose="02020603050405020304" pitchFamily="18" charset="0"/>
                          <a:cs typeface="Times New Roman" panose="02020603050405020304" pitchFamily="18" charset="0"/>
                        </a:rPr>
                        <a:t>50</a:t>
                      </a:r>
                      <a:endParaRPr lang="zh-CN" sz="20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c>
                  <a:txBody>
                    <a:bodyPr/>
                    <a:lstStyle/>
                    <a:p>
                      <a:pPr algn="ctr">
                        <a:lnSpc>
                          <a:spcPts val="2000"/>
                        </a:lnSpc>
                        <a:spcAft>
                          <a:spcPts val="0"/>
                        </a:spcAft>
                      </a:pPr>
                      <a:r>
                        <a:rPr lang="en-US" sz="2000" b="1" kern="0" dirty="0">
                          <a:effectLst/>
                          <a:latin typeface="Times New Roman" panose="02020603050405020304" pitchFamily="18" charset="0"/>
                          <a:cs typeface="Times New Roman" panose="02020603050405020304" pitchFamily="18" charset="0"/>
                        </a:rPr>
                        <a:t>37.5</a:t>
                      </a:r>
                      <a:endParaRPr lang="zh-CN" sz="20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17780" marR="17780" marT="0" marB="0" anchor="ctr"/>
                </a:tc>
              </a:tr>
            </a:tbl>
          </a:graphicData>
        </a:graphic>
      </p:graphicFrame>
      <p:sp>
        <p:nvSpPr>
          <p:cNvPr id="5" name="矩形 4"/>
          <p:cNvSpPr/>
          <p:nvPr/>
        </p:nvSpPr>
        <p:spPr>
          <a:xfrm>
            <a:off x="2118400" y="3347700"/>
            <a:ext cx="5400600" cy="369332"/>
          </a:xfrm>
          <a:prstGeom prst="rect">
            <a:avLst/>
          </a:prstGeom>
        </p:spPr>
        <p:txBody>
          <a:bodyPr wrap="square">
            <a:spAutoFit/>
          </a:bodyPr>
          <a:lstStyle/>
          <a:p>
            <a:pPr algn="ctr"/>
            <a:r>
              <a:rPr lang="zh-CN" altLang="en-US" b="1" dirty="0" smtClean="0"/>
              <a:t>例表 ：</a:t>
            </a:r>
            <a:r>
              <a:rPr lang="zh-CN" altLang="zh-CN" b="1" dirty="0" smtClean="0"/>
              <a:t>中</a:t>
            </a:r>
            <a:r>
              <a:rPr lang="zh-CN" altLang="en-US" b="1" dirty="0" smtClean="0"/>
              <a:t>草</a:t>
            </a:r>
            <a:r>
              <a:rPr lang="zh-CN" altLang="zh-CN" b="1" dirty="0" smtClean="0"/>
              <a:t>药</a:t>
            </a:r>
            <a:r>
              <a:rPr lang="zh-CN" altLang="zh-CN" b="1" dirty="0"/>
              <a:t>复方</a:t>
            </a:r>
            <a:r>
              <a:rPr lang="zh-CN" altLang="zh-CN" b="1" dirty="0" smtClean="0"/>
              <a:t>对创伤弧菌</a:t>
            </a:r>
            <a:r>
              <a:rPr lang="zh-CN" altLang="en-US" b="1" dirty="0" smtClean="0"/>
              <a:t>感染</a:t>
            </a:r>
            <a:r>
              <a:rPr lang="zh-CN" altLang="zh-CN" b="1" dirty="0" smtClean="0"/>
              <a:t>后</a:t>
            </a:r>
            <a:r>
              <a:rPr lang="zh-CN" altLang="zh-CN" b="1" dirty="0"/>
              <a:t>的保护作用</a:t>
            </a:r>
            <a:endParaRPr lang="zh-CN" altLang="en-US" b="1" dirty="0"/>
          </a:p>
        </p:txBody>
      </p:sp>
      <p:sp>
        <p:nvSpPr>
          <p:cNvPr id="3" name="灯片编号占位符 2"/>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pic>
        <p:nvPicPr>
          <p:cNvPr id="1025" name="Picture 1" descr="C:\Users\lzq\AppData\Roaming\Tencent\Users\896976189\QQ\WinTemp\RichOle\_%R8J@G[MF3XG3J]GE9AGNN.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39240" y="288186"/>
            <a:ext cx="6264696" cy="63987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32040" y="1628800"/>
            <a:ext cx="3812645" cy="2579961"/>
          </a:xfrm>
        </p:spPr>
        <p:txBody>
          <a:bodyPr>
            <a:normAutofit fontScale="90000"/>
          </a:bodyPr>
          <a:lstStyle/>
          <a:p>
            <a:pPr algn="ctr"/>
            <a:r>
              <a:rPr lang="zh-CN" altLang="en-US" sz="9600" dirty="0" smtClean="0">
                <a:solidFill>
                  <a:srgbClr val="FFC000"/>
                </a:solidFill>
              </a:rPr>
              <a:t>谢  谢</a:t>
            </a:r>
            <a:br>
              <a:rPr lang="en-US" altLang="zh-CN" sz="9600" dirty="0" smtClean="0">
                <a:solidFill>
                  <a:srgbClr val="FFC000"/>
                </a:solidFill>
              </a:rPr>
            </a:br>
            <a:r>
              <a:rPr lang="zh-CN" altLang="en-US" sz="9600" dirty="0" smtClean="0">
                <a:solidFill>
                  <a:srgbClr val="FFC000"/>
                </a:solidFill>
              </a:rPr>
              <a:t>聆  听</a:t>
            </a:r>
            <a:endParaRPr lang="zh-CN" altLang="en-US" sz="9600" dirty="0">
              <a:solidFill>
                <a:srgbClr val="FFC000"/>
              </a:solidFill>
            </a:endParaRPr>
          </a:p>
        </p:txBody>
      </p:sp>
      <p:pic>
        <p:nvPicPr>
          <p:cNvPr id="5" name="图片占位符 4"/>
          <p:cNvPicPr>
            <a:picLocks noGrp="1" noChangeAspect="1"/>
          </p:cNvPicPr>
          <p:nvPr>
            <p:ph type="pic" idx="1"/>
          </p:nvPr>
        </p:nvPicPr>
        <p:blipFill rotWithShape="1">
          <a:blip r:embed="rId1" cstate="print">
            <a:extLst>
              <a:ext uri="{28A0092B-C50C-407E-A947-70E740481C1C}">
                <a14:useLocalDpi xmlns:a14="http://schemas.microsoft.com/office/drawing/2010/main" val="0"/>
              </a:ext>
            </a:extLst>
          </a:blip>
          <a:srcRect t="19229" b="-675"/>
          <a:stretch>
            <a:fillRect/>
          </a:stretch>
        </p:blipFill>
        <p:spPr>
          <a:xfrm>
            <a:off x="-108520" y="188640"/>
            <a:ext cx="5228009" cy="5677039"/>
          </a:xfrm>
        </p:spPr>
      </p:pic>
      <p:sp>
        <p:nvSpPr>
          <p:cNvPr id="4" name="文本占位符 3"/>
          <p:cNvSpPr>
            <a:spLocks noGrp="1"/>
          </p:cNvSpPr>
          <p:nvPr>
            <p:ph type="body" sz="half" idx="2"/>
          </p:nvPr>
        </p:nvSpPr>
        <p:spPr>
          <a:xfrm>
            <a:off x="5036820" y="6244590"/>
            <a:ext cx="3818255" cy="641985"/>
          </a:xfrm>
        </p:spPr>
        <p:txBody>
          <a:bodyPr>
            <a:normAutofit/>
          </a:bodyPr>
          <a:lstStyle/>
          <a:p>
            <a:pPr algn="ctr"/>
            <a:r>
              <a:rPr lang="zh-CN" altLang="en-US" sz="2000" b="1" dirty="0" smtClean="0">
                <a:solidFill>
                  <a:srgbClr val="0070C0"/>
                </a:solidFill>
                <a:sym typeface="+mn-ea"/>
              </a:rPr>
              <a:t>渔</a:t>
            </a:r>
            <a:r>
              <a:rPr lang="zh-CN" altLang="en-US" sz="2000" b="1" dirty="0">
                <a:solidFill>
                  <a:srgbClr val="0070C0"/>
                </a:solidFill>
                <a:sym typeface="+mn-ea"/>
              </a:rPr>
              <a:t>用药物工程技术研究中心</a:t>
            </a:r>
            <a:endParaRPr lang="zh-CN" altLang="en-US" sz="2000" b="1" dirty="0">
              <a:solidFill>
                <a:srgbClr val="0070C0"/>
              </a:solidFill>
              <a:sym typeface="+mn-ea"/>
            </a:endParaRPr>
          </a:p>
        </p:txBody>
      </p:sp>
      <p:sp>
        <p:nvSpPr>
          <p:cNvPr id="6" name="矩形 3"/>
          <p:cNvSpPr>
            <a:spLocks noChangeArrowheads="1"/>
          </p:cNvSpPr>
          <p:nvPr/>
        </p:nvSpPr>
        <p:spPr bwMode="auto">
          <a:xfrm>
            <a:off x="222811" y="6103650"/>
            <a:ext cx="489654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华文中宋" pitchFamily="2" charset="-122"/>
                <a:ea typeface="华文中宋" pitchFamily="2" charset="-122"/>
              </a:defRPr>
            </a:lvl1pPr>
            <a:lvl2pPr marL="742950" indent="-285750" eaLnBrk="0" hangingPunct="0">
              <a:defRPr sz="2800">
                <a:solidFill>
                  <a:schemeClr val="tx1"/>
                </a:solidFill>
                <a:latin typeface="华文中宋" pitchFamily="2" charset="-122"/>
                <a:ea typeface="华文中宋" pitchFamily="2" charset="-122"/>
              </a:defRPr>
            </a:lvl2pPr>
            <a:lvl3pPr marL="1143000" indent="-228600" eaLnBrk="0" hangingPunct="0">
              <a:defRPr sz="2800">
                <a:solidFill>
                  <a:schemeClr val="tx1"/>
                </a:solidFill>
                <a:latin typeface="华文中宋" pitchFamily="2" charset="-122"/>
                <a:ea typeface="华文中宋" pitchFamily="2" charset="-122"/>
              </a:defRPr>
            </a:lvl3pPr>
            <a:lvl4pPr marL="1600200" indent="-228600" eaLnBrk="0" hangingPunct="0">
              <a:defRPr sz="2800">
                <a:solidFill>
                  <a:schemeClr val="tx1"/>
                </a:solidFill>
                <a:latin typeface="华文中宋" pitchFamily="2" charset="-122"/>
                <a:ea typeface="华文中宋" pitchFamily="2" charset="-122"/>
              </a:defRPr>
            </a:lvl4pPr>
            <a:lvl5pPr marL="2057400" indent="-228600" eaLnBrk="0" hangingPunct="0">
              <a:defRPr sz="2800">
                <a:solidFill>
                  <a:schemeClr val="tx1"/>
                </a:solidFill>
                <a:latin typeface="华文中宋" pitchFamily="2" charset="-122"/>
                <a:ea typeface="华文中宋" pitchFamily="2" charset="-122"/>
              </a:defRPr>
            </a:lvl5pPr>
            <a:lvl6pPr marL="25146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6pPr>
            <a:lvl7pPr marL="29718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7pPr>
            <a:lvl8pPr marL="34290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8pPr>
            <a:lvl9pPr marL="3886200" indent="-228600" algn="ctr" eaLnBrk="0" fontAlgn="base" hangingPunct="0">
              <a:spcBef>
                <a:spcPct val="20000"/>
              </a:spcBef>
              <a:spcAft>
                <a:spcPct val="0"/>
              </a:spcAft>
              <a:buChar char="•"/>
              <a:defRPr sz="2800">
                <a:solidFill>
                  <a:schemeClr val="tx1"/>
                </a:solidFill>
                <a:latin typeface="华文中宋" pitchFamily="2" charset="-122"/>
                <a:ea typeface="华文中宋" pitchFamily="2" charset="-122"/>
              </a:defRPr>
            </a:lvl9pPr>
          </a:lstStyle>
          <a:p>
            <a:pPr>
              <a:lnSpc>
                <a:spcPct val="150000"/>
              </a:lnSpc>
              <a:spcBef>
                <a:spcPct val="0"/>
              </a:spcBef>
              <a:buFontTx/>
              <a:buNone/>
            </a:pPr>
            <a:r>
              <a:rPr lang="zh-CN" altLang="en-US" sz="2000" b="1" dirty="0">
                <a:solidFill>
                  <a:srgbClr val="0070C0"/>
                </a:solidFill>
                <a:latin typeface="黑体" panose="02010609060101010101" pitchFamily="49" charset="-122"/>
                <a:ea typeface="黑体" panose="02010609060101010101" pitchFamily="49" charset="-122"/>
              </a:rPr>
              <a:t>鳗鲡现代产业技术教育部工程研究中心</a:t>
            </a:r>
            <a:endParaRPr lang="zh-CN" altLang="en-US" sz="2000" b="1" dirty="0">
              <a:solidFill>
                <a:srgbClr val="0070C0"/>
              </a:solidFill>
              <a:latin typeface="黑体" panose="02010609060101010101" pitchFamily="49" charset="-122"/>
              <a:ea typeface="黑体" panose="02010609060101010101" pitchFamily="49" charset="-122"/>
            </a:endParaRPr>
          </a:p>
        </p:txBody>
      </p:sp>
      <p:sp>
        <p:nvSpPr>
          <p:cNvPr id="3" name="灯片编号占位符 2"/>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83568" y="1581"/>
            <a:ext cx="8229600" cy="907140"/>
          </a:xfrm>
        </p:spPr>
        <p:txBody>
          <a:bodyPr vert="horz" lIns="91440" tIns="45720" rIns="91440" bIns="45720" rtlCol="0" anchor="ctr">
            <a:normAutofit/>
          </a:bodyPr>
          <a:lstStyle/>
          <a:p>
            <a:pPr algn="r"/>
            <a:r>
              <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中草药在水产应用中的优势</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539552" y="1772816"/>
            <a:ext cx="8064896" cy="3672408"/>
          </a:xfrm>
        </p:spPr>
        <p:txBody>
          <a:bodyPr>
            <a:noAutofit/>
          </a:bodyPr>
          <a:lstStyle/>
          <a:p>
            <a:pPr marL="0" indent="0">
              <a:lnSpc>
                <a:spcPct val="150000"/>
              </a:lnSpc>
              <a:spcBef>
                <a:spcPts val="600"/>
              </a:spcBef>
              <a:buNone/>
            </a:pPr>
            <a:r>
              <a:rPr lang="en-US" altLang="zh-CN" sz="2800" b="1" dirty="0" smtClean="0">
                <a:solidFill>
                  <a:srgbClr val="00B050"/>
                </a:solidFill>
                <a:latin typeface="Times New Roman" panose="02020603050405020304" pitchFamily="18" charset="0"/>
                <a:cs typeface="Times New Roman" panose="02020603050405020304" pitchFamily="18" charset="0"/>
              </a:rPr>
              <a:t>1. </a:t>
            </a:r>
            <a:r>
              <a:rPr lang="zh-CN" altLang="en-US" sz="2800" b="1" dirty="0" smtClean="0">
                <a:solidFill>
                  <a:srgbClr val="00B050"/>
                </a:solidFill>
                <a:latin typeface="Times New Roman" panose="02020603050405020304" pitchFamily="18" charset="0"/>
                <a:cs typeface="Times New Roman" panose="02020603050405020304" pitchFamily="18" charset="0"/>
              </a:rPr>
              <a:t>中草药没有耐药性</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50000"/>
              </a:lnSpc>
              <a:spcBef>
                <a:spcPts val="600"/>
              </a:spcBef>
            </a:pPr>
            <a:r>
              <a:rPr lang="zh-CN" altLang="en-US" sz="2800" b="1" dirty="0" smtClean="0">
                <a:latin typeface="Times New Roman" panose="02020603050405020304" pitchFamily="18" charset="0"/>
                <a:cs typeface="Times New Roman" panose="02020603050405020304" pitchFamily="18" charset="0"/>
              </a:rPr>
              <a:t>重在预防，不是治疗。在实际养殖中，用了中药预防比未用的发病率低。</a:t>
            </a:r>
            <a:endParaRPr lang="zh-CN" altLang="en-US" sz="2800" b="1" dirty="0" smtClean="0">
              <a:latin typeface="Times New Roman" panose="02020603050405020304" pitchFamily="18" charset="0"/>
              <a:cs typeface="Times New Roman" panose="02020603050405020304" pitchFamily="18" charset="0"/>
            </a:endParaRPr>
          </a:p>
          <a:p>
            <a:pPr marL="0" indent="0">
              <a:lnSpc>
                <a:spcPct val="150000"/>
              </a:lnSpc>
              <a:spcBef>
                <a:spcPts val="600"/>
              </a:spcBef>
              <a:buNone/>
            </a:pPr>
            <a:r>
              <a:rPr lang="en-US" altLang="zh-CN" sz="2800" b="1" dirty="0" smtClean="0">
                <a:solidFill>
                  <a:srgbClr val="00B050"/>
                </a:solidFill>
                <a:latin typeface="Times New Roman" panose="02020603050405020304" pitchFamily="18" charset="0"/>
                <a:cs typeface="Times New Roman" panose="02020603050405020304" pitchFamily="18" charset="0"/>
              </a:rPr>
              <a:t>2. </a:t>
            </a:r>
            <a:r>
              <a:rPr lang="zh-CN" altLang="en-US" sz="2800" b="1" dirty="0" smtClean="0">
                <a:solidFill>
                  <a:srgbClr val="00B050"/>
                </a:solidFill>
                <a:latin typeface="Times New Roman" panose="02020603050405020304" pitchFamily="18" charset="0"/>
                <a:cs typeface="Times New Roman" panose="02020603050405020304" pitchFamily="18" charset="0"/>
              </a:rPr>
              <a:t>中草药环保，没有休药期</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50000"/>
              </a:lnSpc>
              <a:spcBef>
                <a:spcPts val="600"/>
              </a:spcBef>
            </a:pPr>
            <a:r>
              <a:rPr lang="zh-CN" altLang="en-US" sz="2800" b="1" dirty="0" smtClean="0">
                <a:latin typeface="Times New Roman" panose="02020603050405020304" pitchFamily="18" charset="0"/>
                <a:cs typeface="Times New Roman" panose="02020603050405020304" pitchFamily="18" charset="0"/>
              </a:rPr>
              <a:t>西药有休药期，建议出口养殖鱼类多选用中草药。</a:t>
            </a:r>
            <a:endParaRPr lang="zh-CN" altLang="en-US" sz="2800" b="1" dirty="0" smtClean="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51520" y="1340768"/>
            <a:ext cx="8064896" cy="5229200"/>
          </a:xfrm>
        </p:spPr>
        <p:txBody>
          <a:bodyPr>
            <a:noAutofit/>
          </a:bodyPr>
          <a:lstStyle/>
          <a:p>
            <a:pPr marL="0" indent="0">
              <a:lnSpc>
                <a:spcPct val="130000"/>
              </a:lnSpc>
              <a:spcBef>
                <a:spcPts val="600"/>
              </a:spcBef>
              <a:buNone/>
            </a:pPr>
            <a:r>
              <a:rPr lang="en-US" altLang="zh-CN" sz="2800" b="1" dirty="0" smtClean="0">
                <a:solidFill>
                  <a:srgbClr val="00B050"/>
                </a:solidFill>
                <a:latin typeface="Times New Roman" panose="02020603050405020304" pitchFamily="18" charset="0"/>
                <a:cs typeface="Times New Roman" panose="02020603050405020304" pitchFamily="18" charset="0"/>
              </a:rPr>
              <a:t>3. </a:t>
            </a:r>
            <a:r>
              <a:rPr lang="zh-CN" altLang="en-US" sz="2800" b="1" dirty="0" smtClean="0">
                <a:solidFill>
                  <a:srgbClr val="00B050"/>
                </a:solidFill>
                <a:latin typeface="Times New Roman" panose="02020603050405020304" pitchFamily="18" charset="0"/>
                <a:cs typeface="Times New Roman" panose="02020603050405020304" pitchFamily="18" charset="0"/>
              </a:rPr>
              <a:t>解毒饲料霉菌毒素，中药效果理想</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smtClean="0">
                <a:latin typeface="Times New Roman" panose="02020603050405020304" pitchFamily="18" charset="0"/>
                <a:cs typeface="Times New Roman" panose="02020603050405020304" pitchFamily="18" charset="0"/>
              </a:rPr>
              <a:t>如甘草</a:t>
            </a:r>
            <a:r>
              <a:rPr lang="en-US" altLang="zh-CN" sz="2800" b="1" dirty="0" smtClean="0">
                <a:latin typeface="Times New Roman" panose="02020603050405020304" pitchFamily="18" charset="0"/>
                <a:cs typeface="Times New Roman" panose="02020603050405020304" pitchFamily="18" charset="0"/>
              </a:rPr>
              <a:t>-</a:t>
            </a:r>
            <a:r>
              <a:rPr lang="zh-CN" altLang="en-US" sz="2800" b="1" dirty="0" smtClean="0">
                <a:latin typeface="Times New Roman" panose="02020603050405020304" pitchFamily="18" charset="0"/>
                <a:cs typeface="Times New Roman" panose="02020603050405020304" pitchFamily="18" charset="0"/>
              </a:rPr>
              <a:t>解毒王，鱼腥草</a:t>
            </a:r>
            <a:r>
              <a:rPr lang="en-US" altLang="zh-CN" sz="2800" b="1" dirty="0" smtClean="0">
                <a:latin typeface="Times New Roman" panose="02020603050405020304" pitchFamily="18" charset="0"/>
                <a:cs typeface="Times New Roman" panose="02020603050405020304" pitchFamily="18" charset="0"/>
              </a:rPr>
              <a:t>-</a:t>
            </a:r>
            <a:r>
              <a:rPr lang="zh-CN" altLang="en-US" sz="2800" b="1" dirty="0" smtClean="0">
                <a:latin typeface="Times New Roman" panose="02020603050405020304" pitchFamily="18" charset="0"/>
                <a:cs typeface="Times New Roman" panose="02020603050405020304" pitchFamily="18" charset="0"/>
              </a:rPr>
              <a:t>解毒清热，绞股蓝</a:t>
            </a:r>
            <a:r>
              <a:rPr lang="en-US" altLang="zh-CN" sz="2800" b="1" dirty="0" smtClean="0">
                <a:latin typeface="Times New Roman" panose="02020603050405020304" pitchFamily="18" charset="0"/>
                <a:cs typeface="Times New Roman" panose="02020603050405020304" pitchFamily="18" charset="0"/>
              </a:rPr>
              <a:t>-</a:t>
            </a:r>
            <a:r>
              <a:rPr lang="zh-CN" altLang="en-US" sz="2800" b="1" dirty="0" smtClean="0">
                <a:latin typeface="Times New Roman" panose="02020603050405020304" pitchFamily="18" charset="0"/>
                <a:cs typeface="Times New Roman" panose="02020603050405020304" pitchFamily="18" charset="0"/>
              </a:rPr>
              <a:t>多维生素，三七</a:t>
            </a:r>
            <a:r>
              <a:rPr lang="en-US" altLang="zh-CN" sz="2800" b="1" dirty="0" smtClean="0">
                <a:latin typeface="Times New Roman" panose="02020603050405020304" pitchFamily="18" charset="0"/>
                <a:cs typeface="Times New Roman" panose="02020603050405020304" pitchFamily="18" charset="0"/>
              </a:rPr>
              <a:t>-</a:t>
            </a:r>
            <a:r>
              <a:rPr lang="zh-CN" altLang="en-US" sz="2800" b="1" dirty="0" smtClean="0">
                <a:latin typeface="Times New Roman" panose="02020603050405020304" pitchFamily="18" charset="0"/>
                <a:cs typeface="Times New Roman" panose="02020603050405020304" pitchFamily="18" charset="0"/>
              </a:rPr>
              <a:t>止血散瘀，白茅根</a:t>
            </a:r>
            <a:r>
              <a:rPr lang="en-US" altLang="zh-CN" sz="2800" b="1" dirty="0" smtClean="0">
                <a:latin typeface="Times New Roman" panose="02020603050405020304" pitchFamily="18" charset="0"/>
                <a:cs typeface="Times New Roman" panose="02020603050405020304" pitchFamily="18" charset="0"/>
              </a:rPr>
              <a:t>-</a:t>
            </a:r>
            <a:r>
              <a:rPr lang="zh-CN" altLang="en-US" sz="2800" b="1" dirty="0" smtClean="0">
                <a:latin typeface="Times New Roman" panose="02020603050405020304" pitchFamily="18" charset="0"/>
                <a:cs typeface="Times New Roman" panose="02020603050405020304" pitchFamily="18" charset="0"/>
              </a:rPr>
              <a:t>消炎抗菌等。</a:t>
            </a:r>
            <a:endParaRPr lang="zh-CN" altLang="en-US" sz="2800" b="1" dirty="0" smtClean="0">
              <a:latin typeface="Times New Roman" panose="02020603050405020304" pitchFamily="18" charset="0"/>
              <a:cs typeface="Times New Roman" panose="02020603050405020304" pitchFamily="18" charset="0"/>
            </a:endParaRPr>
          </a:p>
          <a:p>
            <a:pPr marL="0" indent="0">
              <a:lnSpc>
                <a:spcPct val="130000"/>
              </a:lnSpc>
              <a:spcBef>
                <a:spcPts val="1800"/>
              </a:spcBef>
              <a:buNone/>
            </a:pPr>
            <a:r>
              <a:rPr lang="en-US" altLang="zh-CN" sz="2800" b="1" dirty="0" smtClean="0">
                <a:solidFill>
                  <a:srgbClr val="00B050"/>
                </a:solidFill>
                <a:latin typeface="Times New Roman" panose="02020603050405020304" pitchFamily="18" charset="0"/>
                <a:cs typeface="Times New Roman" panose="02020603050405020304" pitchFamily="18" charset="0"/>
              </a:rPr>
              <a:t>4. </a:t>
            </a:r>
            <a:r>
              <a:rPr lang="zh-CN" altLang="en-US" sz="2800" b="1" dirty="0" smtClean="0">
                <a:solidFill>
                  <a:srgbClr val="00B050"/>
                </a:solidFill>
                <a:latin typeface="Times New Roman" panose="02020603050405020304" pitchFamily="18" charset="0"/>
                <a:cs typeface="Times New Roman" panose="02020603050405020304" pitchFamily="18" charset="0"/>
              </a:rPr>
              <a:t>中草药清热解毒</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smtClean="0">
                <a:latin typeface="Times New Roman" panose="02020603050405020304" pitchFamily="18" charset="0"/>
                <a:cs typeface="Times New Roman" panose="02020603050405020304" pitchFamily="18" charset="0"/>
              </a:rPr>
              <a:t>水产动物吃高蛋白质高脂肪的饲料，就好比人类，吃大鱼大肉，吃太好了，就会产生热，通俗点讲，就是上火了。时不时来些中草药，清热降火，预防炎症。</a:t>
            </a:r>
            <a:endParaRPr lang="zh-CN" altLang="en-US" sz="2800" b="1" dirty="0" smtClean="0">
              <a:latin typeface="Times New Roman" panose="02020603050405020304" pitchFamily="18" charset="0"/>
              <a:cs typeface="Times New Roman" panose="02020603050405020304" pitchFamily="18" charset="0"/>
            </a:endParaRPr>
          </a:p>
          <a:p>
            <a:pPr>
              <a:lnSpc>
                <a:spcPct val="130000"/>
              </a:lnSpc>
              <a:spcBef>
                <a:spcPts val="600"/>
              </a:spcBef>
            </a:pPr>
            <a:endParaRPr lang="zh-CN" altLang="en-US" sz="2800" b="1" dirty="0">
              <a:latin typeface="Times New Roman" panose="02020603050405020304" pitchFamily="18" charset="0"/>
              <a:cs typeface="Times New Roman" panose="02020603050405020304" pitchFamily="18" charset="0"/>
            </a:endParaRPr>
          </a:p>
        </p:txBody>
      </p:sp>
      <p:sp>
        <p:nvSpPr>
          <p:cNvPr id="4" name="标题 1"/>
          <p:cNvSpPr txBox="1"/>
          <p:nvPr/>
        </p:nvSpPr>
        <p:spPr>
          <a:xfrm>
            <a:off x="683568" y="1581"/>
            <a:ext cx="8229600" cy="9071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CN" altLang="en-US" sz="3200" b="1" smtClean="0">
                <a:solidFill>
                  <a:schemeClr val="bg1"/>
                </a:solidFill>
                <a:latin typeface="Times New Roman" panose="02020603050405020304" pitchFamily="18" charset="0"/>
                <a:ea typeface="华文细黑" panose="02010600040101010101" pitchFamily="2" charset="-122"/>
                <a:cs typeface="Times New Roman" panose="02020603050405020304" pitchFamily="18" charset="0"/>
              </a:rPr>
              <a:t>中草药在水产应用中的优势</a:t>
            </a:r>
            <a:endParaRPr lang="zh-CN" altLang="en-US" sz="3200" b="1" dirty="0">
              <a:solidFill>
                <a:schemeClr val="bg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p:nvPr/>
        </p:nvSpPr>
        <p:spPr>
          <a:xfrm>
            <a:off x="323529" y="1052736"/>
            <a:ext cx="8589640" cy="5472608"/>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a:lstStyle>
          <a:p>
            <a:pPr marL="0" indent="0">
              <a:lnSpc>
                <a:spcPct val="130000"/>
              </a:lnSpc>
              <a:spcBef>
                <a:spcPts val="600"/>
              </a:spcBef>
              <a:buFont typeface="Symbol" panose="05050102010706020507" pitchFamily="18" charset="2"/>
              <a:buNone/>
            </a:pPr>
            <a:r>
              <a:rPr lang="en-US" altLang="zh-CN" sz="2800" b="1" dirty="0" smtClean="0">
                <a:solidFill>
                  <a:srgbClr val="00B050"/>
                </a:solidFill>
                <a:latin typeface="Times New Roman" panose="02020603050405020304" pitchFamily="18" charset="0"/>
                <a:cs typeface="Times New Roman" panose="02020603050405020304" pitchFamily="18" charset="0"/>
              </a:rPr>
              <a:t>1. </a:t>
            </a:r>
            <a:r>
              <a:rPr lang="zh-CN" altLang="en-US" sz="2800" b="1" dirty="0" smtClean="0">
                <a:solidFill>
                  <a:srgbClr val="00B050"/>
                </a:solidFill>
                <a:latin typeface="Times New Roman" panose="02020603050405020304" pitchFamily="18" charset="0"/>
                <a:cs typeface="Times New Roman" panose="02020603050405020304" pitchFamily="18" charset="0"/>
              </a:rPr>
              <a:t>高浓缩水剂</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smtClean="0">
                <a:latin typeface="Times New Roman" panose="02020603050405020304" pitchFamily="18" charset="0"/>
                <a:cs typeface="Times New Roman" panose="02020603050405020304" pitchFamily="18" charset="0"/>
              </a:rPr>
              <a:t>传统中药煎熬，再浓缩比例 </a:t>
            </a:r>
            <a:r>
              <a:rPr lang="en-US" altLang="zh-CN" sz="2800" b="1" dirty="0" smtClean="0">
                <a:latin typeface="Times New Roman" panose="02020603050405020304" pitchFamily="18" charset="0"/>
                <a:cs typeface="Times New Roman" panose="02020603050405020304" pitchFamily="18" charset="0"/>
              </a:rPr>
              <a:t>5∶1 </a:t>
            </a:r>
            <a:r>
              <a:rPr lang="zh-CN" altLang="en-US" sz="2800" b="1" dirty="0" smtClean="0">
                <a:latin typeface="Times New Roman" panose="02020603050405020304" pitchFamily="18" charset="0"/>
                <a:cs typeface="Times New Roman" panose="02020603050405020304" pitchFamily="18" charset="0"/>
              </a:rPr>
              <a:t>或 </a:t>
            </a:r>
            <a:r>
              <a:rPr lang="en-US" altLang="zh-CN" sz="2800" b="1" dirty="0" smtClean="0">
                <a:latin typeface="Times New Roman" panose="02020603050405020304" pitchFamily="18" charset="0"/>
                <a:cs typeface="Times New Roman" panose="02020603050405020304" pitchFamily="18" charset="0"/>
              </a:rPr>
              <a:t>10∶1</a:t>
            </a:r>
            <a:r>
              <a:rPr lang="zh-CN" altLang="en-US" sz="2800" b="1" dirty="0" smtClean="0">
                <a:latin typeface="Times New Roman" panose="02020603050405020304" pitchFamily="18" charset="0"/>
                <a:cs typeface="Times New Roman" panose="02020603050405020304" pitchFamily="18" charset="0"/>
              </a:rPr>
              <a:t>，就 </a:t>
            </a:r>
            <a:r>
              <a:rPr lang="en-US" altLang="zh-CN" sz="2800" b="1" dirty="0" smtClean="0">
                <a:latin typeface="Times New Roman" panose="02020603050405020304" pitchFamily="18" charset="0"/>
                <a:cs typeface="Times New Roman" panose="02020603050405020304" pitchFamily="18" charset="0"/>
              </a:rPr>
              <a:t>5 </a:t>
            </a:r>
            <a:r>
              <a:rPr lang="zh-CN" altLang="en-US" sz="2800" b="1" dirty="0" smtClean="0">
                <a:latin typeface="Times New Roman" panose="02020603050405020304" pitchFamily="18" charset="0"/>
                <a:cs typeface="Times New Roman" panose="02020603050405020304" pitchFamily="18" charset="0"/>
              </a:rPr>
              <a:t>吨原料浓缩成 </a:t>
            </a:r>
            <a:r>
              <a:rPr lang="en-US" altLang="zh-CN" sz="2800" b="1" dirty="0" smtClean="0">
                <a:latin typeface="Times New Roman" panose="02020603050405020304" pitchFamily="18" charset="0"/>
                <a:cs typeface="Times New Roman" panose="02020603050405020304" pitchFamily="18" charset="0"/>
              </a:rPr>
              <a:t>1 </a:t>
            </a:r>
            <a:r>
              <a:rPr lang="zh-CN" altLang="en-US" sz="2800" b="1" dirty="0" smtClean="0">
                <a:latin typeface="Times New Roman" panose="02020603050405020304" pitchFamily="18" charset="0"/>
                <a:cs typeface="Times New Roman" panose="02020603050405020304" pitchFamily="18" charset="0"/>
              </a:rPr>
              <a:t>吨。</a:t>
            </a:r>
            <a:endParaRPr lang="zh-CN" altLang="en-US" sz="2800" b="1" dirty="0" smtClean="0">
              <a:latin typeface="Times New Roman" panose="02020603050405020304" pitchFamily="18" charset="0"/>
              <a:cs typeface="Times New Roman" panose="02020603050405020304" pitchFamily="18" charset="0"/>
            </a:endParaRPr>
          </a:p>
          <a:p>
            <a:pPr marL="0" indent="0">
              <a:lnSpc>
                <a:spcPct val="130000"/>
              </a:lnSpc>
              <a:spcBef>
                <a:spcPts val="600"/>
              </a:spcBef>
              <a:buFont typeface="Symbol" panose="05050102010706020507" pitchFamily="18" charset="2"/>
              <a:buNone/>
            </a:pPr>
            <a:r>
              <a:rPr lang="en-US" altLang="zh-CN" sz="2800" b="1" dirty="0" smtClean="0">
                <a:solidFill>
                  <a:srgbClr val="00B050"/>
                </a:solidFill>
                <a:latin typeface="Times New Roman" panose="02020603050405020304" pitchFamily="18" charset="0"/>
                <a:cs typeface="Times New Roman" panose="02020603050405020304" pitchFamily="18" charset="0"/>
              </a:rPr>
              <a:t>2. </a:t>
            </a:r>
            <a:r>
              <a:rPr lang="zh-CN" altLang="en-US" sz="2800" b="1" dirty="0" smtClean="0">
                <a:solidFill>
                  <a:srgbClr val="00B050"/>
                </a:solidFill>
                <a:latin typeface="Times New Roman" panose="02020603050405020304" pitchFamily="18" charset="0"/>
                <a:cs typeface="Times New Roman" panose="02020603050405020304" pitchFamily="18" charset="0"/>
              </a:rPr>
              <a:t>粉剂</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smtClean="0">
                <a:latin typeface="Times New Roman" panose="02020603050405020304" pitchFamily="18" charset="0"/>
                <a:cs typeface="Times New Roman" panose="02020603050405020304" pitchFamily="18" charset="0"/>
              </a:rPr>
              <a:t>将中草药研磨成粉，可溶于水后泼洒使用。市面上有粗粉 </a:t>
            </a:r>
            <a:r>
              <a:rPr lang="en-US" altLang="zh-CN" sz="2800" b="1" dirty="0" smtClean="0">
                <a:latin typeface="Times New Roman" panose="02020603050405020304" pitchFamily="18" charset="0"/>
                <a:cs typeface="Times New Roman" panose="02020603050405020304" pitchFamily="18" charset="0"/>
              </a:rPr>
              <a:t>20 </a:t>
            </a:r>
            <a:r>
              <a:rPr lang="zh-CN" altLang="en-US" sz="2800" b="1" dirty="0" smtClean="0">
                <a:latin typeface="Times New Roman" panose="02020603050405020304" pitchFamily="18" charset="0"/>
                <a:cs typeface="Times New Roman" panose="02020603050405020304" pitchFamily="18" charset="0"/>
              </a:rPr>
              <a:t>目</a:t>
            </a:r>
            <a:r>
              <a:rPr lang="en-US" altLang="zh-CN" sz="2800" b="1" dirty="0" smtClean="0">
                <a:latin typeface="Times New Roman" panose="02020603050405020304" pitchFamily="18" charset="0"/>
                <a:cs typeface="Times New Roman" panose="02020603050405020304" pitchFamily="18" charset="0"/>
              </a:rPr>
              <a:t>~80 </a:t>
            </a:r>
            <a:r>
              <a:rPr lang="zh-CN" altLang="en-US" sz="2800" b="1" dirty="0" smtClean="0">
                <a:latin typeface="Times New Roman" panose="02020603050405020304" pitchFamily="18" charset="0"/>
                <a:cs typeface="Times New Roman" panose="02020603050405020304" pitchFamily="18" charset="0"/>
              </a:rPr>
              <a:t>目，也有微粉 </a:t>
            </a:r>
            <a:r>
              <a:rPr lang="en-US" altLang="zh-CN" sz="2800" b="1" dirty="0" smtClean="0">
                <a:latin typeface="Times New Roman" panose="02020603050405020304" pitchFamily="18" charset="0"/>
                <a:cs typeface="Times New Roman" panose="02020603050405020304" pitchFamily="18" charset="0"/>
              </a:rPr>
              <a:t>300 </a:t>
            </a:r>
            <a:r>
              <a:rPr lang="zh-CN" altLang="en-US" sz="2800" b="1" dirty="0" smtClean="0">
                <a:latin typeface="Times New Roman" panose="02020603050405020304" pitchFamily="18" charset="0"/>
                <a:cs typeface="Times New Roman" panose="02020603050405020304" pitchFamily="18" charset="0"/>
              </a:rPr>
              <a:t>目</a:t>
            </a:r>
            <a:r>
              <a:rPr lang="en-US" altLang="zh-CN" sz="2800" b="1" dirty="0" smtClean="0">
                <a:latin typeface="Times New Roman" panose="02020603050405020304" pitchFamily="18" charset="0"/>
                <a:cs typeface="Times New Roman" panose="02020603050405020304" pitchFamily="18" charset="0"/>
              </a:rPr>
              <a:t>~1000 </a:t>
            </a:r>
            <a:r>
              <a:rPr lang="zh-CN" altLang="en-US" sz="2800" b="1" dirty="0" smtClean="0">
                <a:latin typeface="Times New Roman" panose="02020603050405020304" pitchFamily="18" charset="0"/>
                <a:cs typeface="Times New Roman" panose="02020603050405020304" pitchFamily="18" charset="0"/>
              </a:rPr>
              <a:t>目。</a:t>
            </a:r>
            <a:endParaRPr lang="zh-CN" altLang="en-US" sz="2800" b="1" dirty="0" smtClean="0">
              <a:latin typeface="Times New Roman" panose="02020603050405020304" pitchFamily="18" charset="0"/>
              <a:cs typeface="Times New Roman" panose="02020603050405020304" pitchFamily="18" charset="0"/>
            </a:endParaRPr>
          </a:p>
          <a:p>
            <a:pPr marL="0" indent="0">
              <a:lnSpc>
                <a:spcPct val="130000"/>
              </a:lnSpc>
              <a:spcBef>
                <a:spcPts val="600"/>
              </a:spcBef>
              <a:buFont typeface="Symbol" panose="05050102010706020507" pitchFamily="18" charset="2"/>
              <a:buNone/>
            </a:pPr>
            <a:r>
              <a:rPr lang="en-US" altLang="zh-CN" sz="2800" b="1" dirty="0" smtClean="0">
                <a:solidFill>
                  <a:srgbClr val="00B050"/>
                </a:solidFill>
                <a:latin typeface="Times New Roman" panose="02020603050405020304" pitchFamily="18" charset="0"/>
                <a:cs typeface="Times New Roman" panose="02020603050405020304" pitchFamily="18" charset="0"/>
              </a:rPr>
              <a:t>3. </a:t>
            </a:r>
            <a:r>
              <a:rPr lang="zh-CN" altLang="en-US" sz="2800" b="1" dirty="0" smtClean="0">
                <a:solidFill>
                  <a:srgbClr val="00B050"/>
                </a:solidFill>
                <a:latin typeface="Times New Roman" panose="02020603050405020304" pitchFamily="18" charset="0"/>
                <a:cs typeface="Times New Roman" panose="02020603050405020304" pitchFamily="18" charset="0"/>
              </a:rPr>
              <a:t>酱包型</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smtClean="0">
                <a:latin typeface="Times New Roman" panose="02020603050405020304" pitchFamily="18" charset="0"/>
                <a:cs typeface="Times New Roman" panose="02020603050405020304" pitchFamily="18" charset="0"/>
              </a:rPr>
              <a:t>将植物发酵，经过加工成为酱包类型，兑水稀释后即可使用。</a:t>
            </a:r>
            <a:endParaRPr lang="zh-CN" altLang="en-US" sz="2800" b="1" dirty="0">
              <a:latin typeface="Times New Roman" panose="02020603050405020304" pitchFamily="18" charset="0"/>
              <a:cs typeface="Times New Roman" panose="02020603050405020304" pitchFamily="18" charset="0"/>
            </a:endParaRPr>
          </a:p>
        </p:txBody>
      </p:sp>
      <p:sp>
        <p:nvSpPr>
          <p:cNvPr id="3" name="标题 1"/>
          <p:cNvSpPr txBox="1"/>
          <p:nvPr/>
        </p:nvSpPr>
        <p:spPr>
          <a:xfrm>
            <a:off x="683568" y="188640"/>
            <a:ext cx="8229600" cy="6263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CN" altLang="en-US" sz="3200" b="1" dirty="0" smtClean="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中草药在水产中使用的剂型</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18864" y="266130"/>
            <a:ext cx="8229600" cy="498574"/>
          </a:xfrm>
        </p:spPr>
        <p:txBody>
          <a:bodyPr vert="horz" lIns="91440" tIns="45720" rIns="91440" bIns="45720" rtlCol="0" anchor="ctr">
            <a:noAutofit/>
          </a:bodyPr>
          <a:lstStyle/>
          <a:p>
            <a:pPr algn="r"/>
            <a:r>
              <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中草药使用窍门</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252164" y="1196752"/>
            <a:ext cx="8496300" cy="5184576"/>
          </a:xfrm>
        </p:spPr>
        <p:txBody>
          <a:bodyPr vert="horz" lIns="91440" tIns="45720" rIns="91440" bIns="45720" rtlCol="0">
            <a:noAutofit/>
          </a:bodyPr>
          <a:lstStyle/>
          <a:p>
            <a:pPr marL="0" indent="0">
              <a:lnSpc>
                <a:spcPct val="130000"/>
              </a:lnSpc>
              <a:spcBef>
                <a:spcPts val="600"/>
              </a:spcBef>
              <a:buNone/>
            </a:pPr>
            <a:r>
              <a:rPr lang="zh-CN" altLang="en-US" sz="2800" b="1" dirty="0">
                <a:solidFill>
                  <a:srgbClr val="00B050"/>
                </a:solidFill>
                <a:latin typeface="Times New Roman" panose="02020603050405020304" pitchFamily="18" charset="0"/>
                <a:cs typeface="Times New Roman" panose="02020603050405020304" pitchFamily="18" charset="0"/>
              </a:rPr>
              <a:t>①养殖过程中，定期</a:t>
            </a:r>
            <a:r>
              <a:rPr lang="zh-CN" altLang="en-US" sz="2800" b="1" dirty="0" smtClean="0">
                <a:solidFill>
                  <a:srgbClr val="00B050"/>
                </a:solidFill>
                <a:latin typeface="Times New Roman" panose="02020603050405020304" pitchFamily="18" charset="0"/>
                <a:cs typeface="Times New Roman" panose="02020603050405020304" pitchFamily="18" charset="0"/>
              </a:rPr>
              <a:t>使用。</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smtClean="0">
                <a:latin typeface="Times New Roman" panose="02020603050405020304" pitchFamily="18" charset="0"/>
                <a:cs typeface="Times New Roman" panose="02020603050405020304" pitchFamily="18" charset="0"/>
              </a:rPr>
              <a:t>每半月</a:t>
            </a:r>
            <a:r>
              <a:rPr lang="zh-CN" altLang="en-US" sz="2800" b="1" dirty="0">
                <a:latin typeface="Times New Roman" panose="02020603050405020304" pitchFamily="18" charset="0"/>
                <a:cs typeface="Times New Roman" panose="02020603050405020304" pitchFamily="18" charset="0"/>
              </a:rPr>
              <a:t>使用一次，一次 </a:t>
            </a:r>
            <a:r>
              <a:rPr lang="en-US" altLang="zh-CN" sz="2800" b="1" dirty="0">
                <a:latin typeface="Times New Roman" panose="02020603050405020304" pitchFamily="18" charset="0"/>
                <a:cs typeface="Times New Roman" panose="02020603050405020304" pitchFamily="18" charset="0"/>
              </a:rPr>
              <a:t>3 </a:t>
            </a:r>
            <a:r>
              <a:rPr lang="zh-CN" altLang="en-US" sz="2800" b="1" dirty="0">
                <a:latin typeface="Times New Roman" panose="02020603050405020304" pitchFamily="18" charset="0"/>
                <a:cs typeface="Times New Roman" panose="02020603050405020304" pitchFamily="18" charset="0"/>
              </a:rPr>
              <a:t>天</a:t>
            </a:r>
            <a:r>
              <a:rPr lang="en-US" altLang="zh-CN" sz="2800" b="1" dirty="0">
                <a:latin typeface="Times New Roman" panose="02020603050405020304" pitchFamily="18" charset="0"/>
                <a:cs typeface="Times New Roman" panose="02020603050405020304" pitchFamily="18" charset="0"/>
              </a:rPr>
              <a:t>~5 </a:t>
            </a:r>
            <a:r>
              <a:rPr lang="zh-CN" altLang="en-US" sz="2800" b="1" dirty="0">
                <a:latin typeface="Times New Roman" panose="02020603050405020304" pitchFamily="18" charset="0"/>
                <a:cs typeface="Times New Roman" panose="02020603050405020304" pitchFamily="18" charset="0"/>
              </a:rPr>
              <a:t>天，经观察显示，能显著降低疾病发生率。</a:t>
            </a:r>
            <a:endParaRPr lang="zh-CN" altLang="en-US" sz="2800" b="1" dirty="0">
              <a:latin typeface="Times New Roman" panose="02020603050405020304" pitchFamily="18" charset="0"/>
              <a:cs typeface="Times New Roman" panose="02020603050405020304" pitchFamily="18" charset="0"/>
            </a:endParaRPr>
          </a:p>
          <a:p>
            <a:pPr marL="0" indent="0">
              <a:lnSpc>
                <a:spcPct val="130000"/>
              </a:lnSpc>
              <a:spcBef>
                <a:spcPts val="1800"/>
              </a:spcBef>
              <a:buNone/>
            </a:pPr>
            <a:r>
              <a:rPr lang="zh-CN" altLang="en-US" sz="2800" b="1" dirty="0">
                <a:solidFill>
                  <a:srgbClr val="00B050"/>
                </a:solidFill>
                <a:latin typeface="Times New Roman" panose="02020603050405020304" pitchFamily="18" charset="0"/>
                <a:cs typeface="Times New Roman" panose="02020603050405020304" pitchFamily="18" charset="0"/>
              </a:rPr>
              <a:t>②发病季节前使用</a:t>
            </a:r>
            <a:r>
              <a:rPr lang="zh-CN" altLang="en-US" sz="2800" b="1" dirty="0" smtClean="0">
                <a:solidFill>
                  <a:srgbClr val="00B050"/>
                </a:solidFill>
                <a:latin typeface="Times New Roman" panose="02020603050405020304" pitchFamily="18" charset="0"/>
                <a:cs typeface="Times New Roman" panose="02020603050405020304" pitchFamily="18" charset="0"/>
              </a:rPr>
              <a:t>。</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600"/>
              </a:spcBef>
            </a:pPr>
            <a:r>
              <a:rPr lang="zh-CN" altLang="en-US" sz="2800" b="1" dirty="0">
                <a:latin typeface="Times New Roman" panose="02020603050405020304" pitchFamily="18" charset="0"/>
                <a:cs typeface="Times New Roman" panose="02020603050405020304" pitchFamily="18" charset="0"/>
              </a:rPr>
              <a:t>每种疾病发生是有规律的</a:t>
            </a:r>
            <a:r>
              <a:rPr lang="zh-CN" altLang="en-US" sz="2800" b="1" dirty="0" smtClean="0">
                <a:latin typeface="Times New Roman" panose="02020603050405020304" pitchFamily="18" charset="0"/>
                <a:cs typeface="Times New Roman" panose="02020603050405020304" pitchFamily="18" charset="0"/>
              </a:rPr>
              <a:t>，在</a:t>
            </a:r>
            <a:r>
              <a:rPr lang="zh-CN" altLang="en-US" sz="2800" b="1" dirty="0">
                <a:latin typeface="Times New Roman" panose="02020603050405020304" pitchFamily="18" charset="0"/>
                <a:cs typeface="Times New Roman" panose="02020603050405020304" pitchFamily="18" charset="0"/>
              </a:rPr>
              <a:t>疾病发生前预防，如小瓜虫，在水温 </a:t>
            </a:r>
            <a:r>
              <a:rPr lang="en-US" altLang="zh-CN" sz="2800" b="1" dirty="0">
                <a:latin typeface="Times New Roman" panose="02020603050405020304" pitchFamily="18" charset="0"/>
                <a:cs typeface="Times New Roman" panose="02020603050405020304" pitchFamily="18" charset="0"/>
              </a:rPr>
              <a:t>15℃</a:t>
            </a:r>
            <a:r>
              <a:rPr lang="zh-CN" altLang="en-US" sz="2800" b="1" dirty="0">
                <a:latin typeface="Times New Roman" panose="02020603050405020304" pitchFamily="18" charset="0"/>
                <a:cs typeface="Times New Roman" panose="02020603050405020304" pitchFamily="18" charset="0"/>
              </a:rPr>
              <a:t>前，可</a:t>
            </a:r>
            <a:r>
              <a:rPr lang="zh-CN" altLang="en-US" sz="2800" b="1" dirty="0" smtClean="0">
                <a:latin typeface="Times New Roman" panose="02020603050405020304" pitchFamily="18" charset="0"/>
                <a:cs typeface="Times New Roman" panose="02020603050405020304" pitchFamily="18" charset="0"/>
              </a:rPr>
              <a:t>使用含青蒿</a:t>
            </a:r>
            <a:r>
              <a:rPr lang="zh-CN" altLang="en-US" sz="2800" b="1" dirty="0">
                <a:latin typeface="Times New Roman" panose="02020603050405020304" pitchFamily="18" charset="0"/>
                <a:cs typeface="Times New Roman" panose="02020603050405020304" pitchFamily="18" charset="0"/>
              </a:rPr>
              <a:t>成分的产品调水，有效抑制养殖水体中自由生活的小瓜虫纤毛幼体，让水体清新，干净</a:t>
            </a:r>
            <a:r>
              <a:rPr lang="zh-CN" altLang="en-US" sz="2800" b="1" dirty="0" smtClean="0">
                <a:latin typeface="Times New Roman" panose="02020603050405020304" pitchFamily="18" charset="0"/>
                <a:cs typeface="Times New Roman" panose="02020603050405020304" pitchFamily="18" charset="0"/>
              </a:rPr>
              <a:t>。</a:t>
            </a:r>
            <a:endParaRPr lang="zh-CN" altLang="en-US" sz="2800" b="1"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18864" y="266130"/>
            <a:ext cx="8229600" cy="498574"/>
          </a:xfrm>
        </p:spPr>
        <p:txBody>
          <a:bodyPr vert="horz" lIns="91440" tIns="45720" rIns="91440" bIns="45720" rtlCol="0" anchor="ctr">
            <a:noAutofit/>
          </a:bodyPr>
          <a:lstStyle/>
          <a:p>
            <a:pPr algn="r"/>
            <a:r>
              <a:rPr lang="zh-CN" altLang="en-US" sz="3200" b="1" dirty="0">
                <a:solidFill>
                  <a:schemeClr val="bg1"/>
                </a:solidFill>
                <a:latin typeface="Times New Roman" panose="02020603050405020304" pitchFamily="18" charset="0"/>
                <a:ea typeface="华文细黑" panose="02010600040101010101" pitchFamily="2" charset="-122"/>
                <a:cs typeface="Times New Roman" panose="02020603050405020304" pitchFamily="18" charset="0"/>
              </a:rPr>
              <a:t>中草药使用窍门</a:t>
            </a:r>
            <a:endParaRPr lang="zh-CN" altLang="en-US" sz="3200" b="1" dirty="0">
              <a:solidFill>
                <a:schemeClr val="bg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252164" y="1772816"/>
            <a:ext cx="8496300" cy="5328592"/>
          </a:xfrm>
        </p:spPr>
        <p:txBody>
          <a:bodyPr vert="horz" lIns="91440" tIns="45720" rIns="91440" bIns="45720" rtlCol="0">
            <a:noAutofit/>
          </a:bodyPr>
          <a:lstStyle/>
          <a:p>
            <a:pPr marL="0" indent="0">
              <a:lnSpc>
                <a:spcPct val="130000"/>
              </a:lnSpc>
              <a:spcBef>
                <a:spcPts val="600"/>
              </a:spcBef>
              <a:buNone/>
            </a:pPr>
            <a:r>
              <a:rPr lang="zh-CN" altLang="en-US" sz="2800" b="1" dirty="0" smtClean="0">
                <a:solidFill>
                  <a:srgbClr val="00B050"/>
                </a:solidFill>
                <a:latin typeface="Times New Roman" panose="02020603050405020304" pitchFamily="18" charset="0"/>
                <a:cs typeface="Times New Roman" panose="02020603050405020304" pitchFamily="18" charset="0"/>
              </a:rPr>
              <a:t>③</a:t>
            </a:r>
            <a:r>
              <a:rPr lang="zh-CN" altLang="en-US" sz="2800" b="1" dirty="0">
                <a:solidFill>
                  <a:srgbClr val="00B050"/>
                </a:solidFill>
                <a:latin typeface="Times New Roman" panose="02020603050405020304" pitchFamily="18" charset="0"/>
                <a:cs typeface="Times New Roman" panose="02020603050405020304" pitchFamily="18" charset="0"/>
              </a:rPr>
              <a:t>中西结合</a:t>
            </a:r>
            <a:r>
              <a:rPr lang="zh-CN" altLang="en-US" sz="2800" b="1" dirty="0" smtClean="0">
                <a:solidFill>
                  <a:srgbClr val="00B050"/>
                </a:solidFill>
                <a:latin typeface="Times New Roman" panose="02020603050405020304" pitchFamily="18" charset="0"/>
                <a:cs typeface="Times New Roman" panose="02020603050405020304" pitchFamily="18" charset="0"/>
              </a:rPr>
              <a:t>。</a:t>
            </a:r>
            <a:endParaRPr lang="en-US" altLang="zh-CN" sz="2800" b="1" dirty="0" smtClean="0">
              <a:solidFill>
                <a:srgbClr val="00B050"/>
              </a:solidFill>
              <a:latin typeface="Times New Roman" panose="02020603050405020304" pitchFamily="18" charset="0"/>
              <a:cs typeface="Times New Roman" panose="02020603050405020304" pitchFamily="18" charset="0"/>
            </a:endParaRPr>
          </a:p>
          <a:p>
            <a:pPr>
              <a:lnSpc>
                <a:spcPct val="130000"/>
              </a:lnSpc>
              <a:spcBef>
                <a:spcPts val="1800"/>
              </a:spcBef>
            </a:pPr>
            <a:r>
              <a:rPr lang="zh-CN" altLang="en-US" sz="2800" b="1" dirty="0">
                <a:latin typeface="Times New Roman" panose="02020603050405020304" pitchFamily="18" charset="0"/>
                <a:cs typeface="Times New Roman" panose="02020603050405020304" pitchFamily="18" charset="0"/>
              </a:rPr>
              <a:t>当鱼病暴发时，中药缓缓徐之的效果却是无法达到急救的目的，因此必须用西药救鱼，配伍中草药治本。如草鱼三病时，盐酸多西环素、或氟苯尼考等，可搭配三黄散、青莲散等中药，起到重要的辅助治本的功效。</a:t>
            </a:r>
            <a:endParaRPr lang="zh-CN" altLang="en-US" sz="2800" b="1" dirty="0">
              <a:latin typeface="Times New Roman" panose="02020603050405020304" pitchFamily="18" charset="0"/>
              <a:cs typeface="Times New Roman" panose="02020603050405020304" pitchFamily="18" charset="0"/>
            </a:endParaRPr>
          </a:p>
          <a:p>
            <a:pPr marL="0" indent="0">
              <a:lnSpc>
                <a:spcPct val="130000"/>
              </a:lnSpc>
              <a:spcBef>
                <a:spcPts val="600"/>
              </a:spcBef>
              <a:buNone/>
            </a:pPr>
            <a:endParaRPr lang="zh-CN" altLang="en-US" sz="2800" b="1"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34888" y="4043"/>
            <a:ext cx="8229600" cy="904677"/>
          </a:xfrm>
        </p:spPr>
        <p:txBody>
          <a:bodyPr vert="horz" lIns="91440" tIns="45720" rIns="91440" bIns="45720" rtlCol="0" anchor="ctr">
            <a:noAutofit/>
          </a:bodyPr>
          <a:lstStyle/>
          <a:p>
            <a:pPr algn="r"/>
            <a:r>
              <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rPr>
              <a:t>中草药在水产中常用的给药方法</a:t>
            </a:r>
            <a:endParaRPr lang="zh-CN" altLang="en-US" sz="3200" b="1" dirty="0">
              <a:solidFill>
                <a:srgbClr val="FFFF0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179512" y="1485602"/>
            <a:ext cx="8676456" cy="5111750"/>
          </a:xfrm>
        </p:spPr>
        <p:txBody>
          <a:bodyPr>
            <a:normAutofit/>
          </a:bodyPr>
          <a:lstStyle/>
          <a:p>
            <a:pPr>
              <a:lnSpc>
                <a:spcPct val="130000"/>
              </a:lnSpc>
              <a:spcBef>
                <a:spcPts val="1800"/>
              </a:spcBef>
            </a:pPr>
            <a:r>
              <a:rPr lang="zh-CN" altLang="en-US" sz="2800" b="1" dirty="0">
                <a:solidFill>
                  <a:srgbClr val="7030A0"/>
                </a:solidFill>
                <a:latin typeface="华文细黑" panose="02010600040101010101" pitchFamily="2" charset="-122"/>
                <a:ea typeface="华文细黑" panose="02010600040101010101" pitchFamily="2" charset="-122"/>
              </a:rPr>
              <a:t>投喂法：</a:t>
            </a:r>
            <a:r>
              <a:rPr lang="zh-CN" altLang="en-US" sz="2800" b="1" dirty="0" smtClean="0"/>
              <a:t>将中草药药粉添加到饲料中，投喂药饵前停喂 </a:t>
            </a:r>
            <a:r>
              <a:rPr lang="en-US" altLang="zh-CN" sz="2800" b="1" dirty="0" smtClean="0"/>
              <a:t>1- 2d</a:t>
            </a:r>
            <a:r>
              <a:rPr lang="zh-CN" altLang="en-US" sz="2800" b="1" dirty="0" smtClean="0"/>
              <a:t>，然后先投喂少量饲料，再投喂药饵。此法适用于可进食的水产动物疾病治疗或预防，对病情严重已不能进食的水产动物效果不佳。</a:t>
            </a:r>
            <a:endParaRPr lang="en-US" altLang="zh-CN" sz="2800" b="1" dirty="0" smtClean="0"/>
          </a:p>
          <a:p>
            <a:pPr>
              <a:lnSpc>
                <a:spcPct val="130000"/>
              </a:lnSpc>
              <a:spcBef>
                <a:spcPts val="1800"/>
              </a:spcBef>
            </a:pPr>
            <a:r>
              <a:rPr lang="zh-CN" altLang="en-US" sz="2800" b="1" dirty="0">
                <a:solidFill>
                  <a:srgbClr val="7030A0"/>
                </a:solidFill>
                <a:latin typeface="华文细黑" panose="02010600040101010101" pitchFamily="2" charset="-122"/>
                <a:ea typeface="华文细黑" panose="02010600040101010101" pitchFamily="2" charset="-122"/>
              </a:rPr>
              <a:t>泼洒法：</a:t>
            </a:r>
            <a:r>
              <a:rPr lang="zh-CN" altLang="en-US" sz="2800" b="1" dirty="0" smtClean="0"/>
              <a:t>将中草药浸泡或煎煮后取汁泼洒到池塘中或食场。多用于预防或紧急治疗。此法用药量大，对水体体积和用药浓度应准确估算，并要泼洒均匀，一般需多次泼洒。</a:t>
            </a:r>
            <a:endParaRPr lang="en-US" altLang="zh-CN" sz="2800" b="1" dirty="0" smtClean="0"/>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34888" y="4043"/>
            <a:ext cx="8229600" cy="904677"/>
          </a:xfrm>
        </p:spPr>
        <p:txBody>
          <a:bodyPr vert="horz" lIns="91440" tIns="45720" rIns="91440" bIns="45720" rtlCol="0" anchor="ctr">
            <a:noAutofit/>
          </a:bodyPr>
          <a:lstStyle/>
          <a:p>
            <a:pPr algn="r"/>
            <a:r>
              <a:rPr lang="zh-CN" altLang="en-US" sz="3200" b="1" dirty="0">
                <a:solidFill>
                  <a:schemeClr val="bg1"/>
                </a:solidFill>
                <a:latin typeface="Times New Roman" panose="02020603050405020304" pitchFamily="18" charset="0"/>
                <a:ea typeface="华文细黑" panose="02010600040101010101" pitchFamily="2" charset="-122"/>
                <a:cs typeface="Times New Roman" panose="02020603050405020304" pitchFamily="18" charset="0"/>
              </a:rPr>
              <a:t>中草药在水产中常用的给药方法</a:t>
            </a:r>
            <a:endParaRPr lang="zh-CN" altLang="en-US" sz="3200" b="1" dirty="0">
              <a:solidFill>
                <a:schemeClr val="bg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内容占位符 2"/>
          <p:cNvSpPr>
            <a:spLocks noGrp="1"/>
          </p:cNvSpPr>
          <p:nvPr>
            <p:ph idx="4294967295"/>
          </p:nvPr>
        </p:nvSpPr>
        <p:spPr>
          <a:xfrm>
            <a:off x="144016" y="1629618"/>
            <a:ext cx="8676456" cy="5111750"/>
          </a:xfrm>
        </p:spPr>
        <p:txBody>
          <a:bodyPr>
            <a:normAutofit/>
          </a:bodyPr>
          <a:lstStyle/>
          <a:p>
            <a:pPr>
              <a:lnSpc>
                <a:spcPct val="150000"/>
              </a:lnSpc>
              <a:spcBef>
                <a:spcPts val="1800"/>
              </a:spcBef>
            </a:pPr>
            <a:r>
              <a:rPr lang="zh-CN" altLang="en-US" sz="2800" b="1" dirty="0" smtClean="0">
                <a:solidFill>
                  <a:srgbClr val="7030A0"/>
                </a:solidFill>
                <a:latin typeface="华文细黑" panose="02010600040101010101" pitchFamily="2" charset="-122"/>
                <a:ea typeface="华文细黑" panose="02010600040101010101" pitchFamily="2" charset="-122"/>
              </a:rPr>
              <a:t>药浴</a:t>
            </a:r>
            <a:r>
              <a:rPr lang="zh-CN" altLang="en-US" sz="2800" b="1" dirty="0">
                <a:solidFill>
                  <a:srgbClr val="7030A0"/>
                </a:solidFill>
                <a:latin typeface="华文细黑" panose="02010600040101010101" pitchFamily="2" charset="-122"/>
                <a:ea typeface="华文细黑" panose="02010600040101010101" pitchFamily="2" charset="-122"/>
              </a:rPr>
              <a:t>法：</a:t>
            </a:r>
            <a:r>
              <a:rPr lang="zh-CN" altLang="en-US" sz="2800" b="1" dirty="0" smtClean="0"/>
              <a:t>将较高浓度药液置于木桶、船舱、水中的网箱内，对病鱼、蟹等进行药浴。或降低池水并停止进排水，进行全池药浴。</a:t>
            </a:r>
            <a:endParaRPr lang="en-US" altLang="zh-CN" sz="2800" b="1" dirty="0" smtClean="0"/>
          </a:p>
          <a:p>
            <a:pPr>
              <a:lnSpc>
                <a:spcPct val="150000"/>
              </a:lnSpc>
              <a:spcBef>
                <a:spcPts val="1800"/>
              </a:spcBef>
            </a:pPr>
            <a:r>
              <a:rPr lang="zh-CN" altLang="en-US" sz="2800" b="1" dirty="0">
                <a:solidFill>
                  <a:srgbClr val="7030A0"/>
                </a:solidFill>
                <a:latin typeface="华文细黑" panose="02010600040101010101" pitchFamily="2" charset="-122"/>
                <a:ea typeface="华文细黑" panose="02010600040101010101" pitchFamily="2" charset="-122"/>
              </a:rPr>
              <a:t>浸泡法：</a:t>
            </a:r>
            <a:r>
              <a:rPr lang="zh-CN" altLang="en-US" sz="2800" b="1" dirty="0" smtClean="0"/>
              <a:t>将中草药捆扎成束，沉放在食场附近浸泡，让浸泡出的药汁扩散全池，达到防病之目的。此法常用于预防。</a:t>
            </a:r>
            <a:endParaRPr lang="zh-CN" altLang="en-US" sz="2800" b="1" dirty="0" smtClean="0"/>
          </a:p>
          <a:p>
            <a:pPr>
              <a:lnSpc>
                <a:spcPct val="150000"/>
              </a:lnSpc>
              <a:spcBef>
                <a:spcPts val="1800"/>
              </a:spcBef>
            </a:pPr>
            <a:endParaRPr lang="zh-CN" altLang="en-US" sz="2800" b="1" dirty="0"/>
          </a:p>
        </p:txBody>
      </p:sp>
      <p:sp>
        <p:nvSpPr>
          <p:cNvPr id="4" name="灯片编号占位符 3"/>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323528" y="1124744"/>
            <a:ext cx="8568952" cy="4968875"/>
          </a:xfrm>
        </p:spPr>
        <p:txBody>
          <a:bodyPr>
            <a:normAutofit/>
          </a:bodyPr>
          <a:lstStyle/>
          <a:p>
            <a:pPr marL="0" indent="0">
              <a:spcBef>
                <a:spcPts val="600"/>
              </a:spcBef>
              <a:buNone/>
            </a:pPr>
            <a:r>
              <a:rPr lang="en-US" altLang="zh-CN" b="1" dirty="0" smtClean="0">
                <a:solidFill>
                  <a:schemeClr val="tx1"/>
                </a:solidFill>
                <a:latin typeface="Times New Roman" panose="02020603050405020304" pitchFamily="18" charset="0"/>
                <a:cs typeface="Times New Roman" panose="02020603050405020304" pitchFamily="18" charset="0"/>
              </a:rPr>
              <a:t>1</a:t>
            </a:r>
            <a:r>
              <a:rPr lang="zh-CN" altLang="en-US" b="1" dirty="0" smtClean="0">
                <a:solidFill>
                  <a:schemeClr val="tx1"/>
                </a:solidFill>
                <a:latin typeface="Times New Roman" panose="02020603050405020304" pitchFamily="18" charset="0"/>
                <a:cs typeface="Times New Roman" panose="02020603050405020304" pitchFamily="18" charset="0"/>
              </a:rPr>
              <a:t>、大黄</a:t>
            </a:r>
            <a:endParaRPr lang="en-US" altLang="zh-CN" b="1" dirty="0" smtClean="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用于肠炎病、烂鳃病、出血病及白头白嘴病等。</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外用：</a:t>
            </a:r>
            <a:r>
              <a:rPr lang="zh-CN" altLang="en-US" b="1" dirty="0" smtClean="0">
                <a:latin typeface="Times New Roman" panose="02020603050405020304" pitchFamily="18" charset="0"/>
                <a:cs typeface="Times New Roman" panose="02020603050405020304" pitchFamily="18" charset="0"/>
              </a:rPr>
              <a:t>全池泼洒，常用量为 </a:t>
            </a:r>
            <a:r>
              <a:rPr lang="en-US" altLang="zh-CN" b="1" dirty="0" smtClean="0">
                <a:latin typeface="Times New Roman" panose="02020603050405020304" pitchFamily="18" charset="0"/>
                <a:cs typeface="Times New Roman" panose="02020603050405020304" pitchFamily="18" charset="0"/>
              </a:rPr>
              <a:t>2.5</a:t>
            </a:r>
            <a:r>
              <a:rPr lang="zh-CN" altLang="en-US" b="1" dirty="0" smtClean="0">
                <a:latin typeface="Times New Roman" panose="02020603050405020304" pitchFamily="18" charset="0"/>
                <a:cs typeface="Times New Roman" panose="02020603050405020304" pitchFamily="18" charset="0"/>
              </a:rPr>
              <a:t>～</a:t>
            </a:r>
            <a:r>
              <a:rPr lang="en-US" altLang="zh-CN" b="1" dirty="0" smtClean="0">
                <a:latin typeface="Times New Roman" panose="02020603050405020304" pitchFamily="18" charset="0"/>
                <a:cs typeface="Times New Roman" panose="02020603050405020304" pitchFamily="18" charset="0"/>
              </a:rPr>
              <a:t>3.75ppm</a:t>
            </a:r>
            <a:r>
              <a:rPr lang="zh-CN" altLang="en-US" b="1" dirty="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en-US" altLang="zh-CN" b="1" dirty="0" smtClean="0">
                <a:latin typeface="Times New Roman" panose="02020603050405020304" pitchFamily="18" charset="0"/>
                <a:cs typeface="Times New Roman" panose="02020603050405020304" pitchFamily="18" charset="0"/>
              </a:rPr>
              <a:t>5</a:t>
            </a:r>
            <a:r>
              <a:rPr lang="zh-CN" altLang="en-US" b="1" dirty="0" smtClean="0">
                <a:latin typeface="Times New Roman" panose="02020603050405020304" pitchFamily="18" charset="0"/>
                <a:cs typeface="Times New Roman" panose="02020603050405020304" pitchFamily="18" charset="0"/>
              </a:rPr>
              <a:t>～</a:t>
            </a:r>
            <a:r>
              <a:rPr lang="en-US" altLang="zh-CN" b="1" dirty="0" smtClean="0">
                <a:latin typeface="Times New Roman" panose="02020603050405020304" pitchFamily="18" charset="0"/>
                <a:cs typeface="Times New Roman" panose="02020603050405020304" pitchFamily="18" charset="0"/>
              </a:rPr>
              <a:t>10g/kg </a:t>
            </a:r>
            <a:r>
              <a:rPr lang="zh-CN" altLang="en-US" b="1" dirty="0" smtClean="0">
                <a:latin typeface="Times New Roman" panose="02020603050405020304" pitchFamily="18" charset="0"/>
                <a:cs typeface="Times New Roman" panose="02020603050405020304" pitchFamily="18" charset="0"/>
              </a:rPr>
              <a:t>体重鱼，大黄碾成细粉末混入饲料内，每天 </a:t>
            </a:r>
            <a:r>
              <a:rPr lang="en-US" altLang="zh-CN" b="1" dirty="0" smtClean="0">
                <a:latin typeface="Times New Roman" panose="02020603050405020304" pitchFamily="18" charset="0"/>
                <a:cs typeface="Times New Roman" panose="02020603050405020304" pitchFamily="18" charset="0"/>
              </a:rPr>
              <a:t>1 </a:t>
            </a:r>
            <a:r>
              <a:rPr lang="zh-CN" altLang="en-US" b="1" dirty="0" smtClean="0">
                <a:latin typeface="Times New Roman" panose="02020603050405020304" pitchFamily="18" charset="0"/>
                <a:cs typeface="Times New Roman" panose="02020603050405020304" pitchFamily="18" charset="0"/>
              </a:rPr>
              <a:t>次，连用 </a:t>
            </a:r>
            <a:r>
              <a:rPr lang="en-US" altLang="zh-CN" b="1" dirty="0" smtClean="0">
                <a:latin typeface="Times New Roman" panose="02020603050405020304" pitchFamily="18" charset="0"/>
                <a:cs typeface="Times New Roman" panose="02020603050405020304" pitchFamily="18" charset="0"/>
              </a:rPr>
              <a:t>3d</a:t>
            </a:r>
            <a:r>
              <a:rPr lang="zh-CN" altLang="en-US" b="1" dirty="0" smtClean="0">
                <a:latin typeface="Times New Roman" panose="02020603050405020304" pitchFamily="18" charset="0"/>
                <a:cs typeface="Times New Roman" panose="02020603050405020304" pitchFamily="18" charset="0"/>
              </a:rPr>
              <a:t>，可防治粘细菌病。</a:t>
            </a:r>
            <a:endParaRPr lang="en-US" altLang="zh-CN"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a:solidFill>
                  <a:schemeClr val="tx1"/>
                </a:solidFill>
                <a:latin typeface="Times New Roman" panose="02020603050405020304" pitchFamily="18" charset="0"/>
                <a:cs typeface="Times New Roman" panose="02020603050405020304" pitchFamily="18" charset="0"/>
              </a:rPr>
              <a:t>2</a:t>
            </a:r>
            <a:r>
              <a:rPr lang="zh-CN" altLang="en-US" b="1" dirty="0">
                <a:solidFill>
                  <a:schemeClr val="tx1"/>
                </a:solidFill>
                <a:latin typeface="Times New Roman" panose="02020603050405020304" pitchFamily="18" charset="0"/>
                <a:cs typeface="Times New Roman" panose="02020603050405020304" pitchFamily="18" charset="0"/>
              </a:rPr>
              <a:t>、五倍子</a:t>
            </a:r>
            <a:endParaRPr lang="zh-CN" altLang="en-US" b="1" dirty="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抗菌谱广，作为水产动物细菌性疾病的外用药。</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外用：</a:t>
            </a:r>
            <a:r>
              <a:rPr lang="zh-CN" altLang="en-US" b="1" dirty="0" smtClean="0">
                <a:latin typeface="Times New Roman" panose="02020603050405020304" pitchFamily="18" charset="0"/>
                <a:cs typeface="Times New Roman" panose="02020603050405020304" pitchFamily="18" charset="0"/>
              </a:rPr>
              <a:t>水煎，全池泼洒，使池水浓度达到 </a:t>
            </a:r>
            <a:r>
              <a:rPr lang="en-US" altLang="zh-CN" b="1" dirty="0" smtClean="0">
                <a:latin typeface="Times New Roman" panose="02020603050405020304" pitchFamily="18" charset="0"/>
                <a:cs typeface="Times New Roman" panose="02020603050405020304" pitchFamily="18" charset="0"/>
              </a:rPr>
              <a:t>2×10</a:t>
            </a:r>
            <a:r>
              <a:rPr lang="en-US" altLang="zh-CN" b="1" baseline="30000" dirty="0" smtClean="0">
                <a:latin typeface="Times New Roman" panose="02020603050405020304" pitchFamily="18" charset="0"/>
                <a:cs typeface="Times New Roman" panose="02020603050405020304" pitchFamily="18" charset="0"/>
              </a:rPr>
              <a:t>-6</a:t>
            </a:r>
            <a:r>
              <a:rPr lang="zh-CN" altLang="en-US" b="1" dirty="0" smtClean="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a:solidFill>
                  <a:schemeClr val="tx1"/>
                </a:solidFill>
                <a:latin typeface="Times New Roman" panose="02020603050405020304" pitchFamily="18" charset="0"/>
                <a:cs typeface="Times New Roman" panose="02020603050405020304" pitchFamily="18" charset="0"/>
              </a:rPr>
              <a:t>3</a:t>
            </a:r>
            <a:r>
              <a:rPr lang="zh-CN" altLang="en-US" b="1" dirty="0">
                <a:solidFill>
                  <a:schemeClr val="tx1"/>
                </a:solidFill>
                <a:latin typeface="Times New Roman" panose="02020603050405020304" pitchFamily="18" charset="0"/>
                <a:cs typeface="Times New Roman" panose="02020603050405020304" pitchFamily="18" charset="0"/>
              </a:rPr>
              <a:t>、大蒜</a:t>
            </a:r>
            <a:r>
              <a:rPr lang="en-US" altLang="zh-CN" b="1" dirty="0">
                <a:solidFill>
                  <a:schemeClr val="tx1"/>
                </a:solidFill>
                <a:latin typeface="Times New Roman" panose="02020603050405020304" pitchFamily="18" charset="0"/>
                <a:cs typeface="Times New Roman" panose="02020603050405020304" pitchFamily="18" charset="0"/>
              </a:rPr>
              <a:t>(</a:t>
            </a:r>
            <a:r>
              <a:rPr lang="zh-CN" altLang="en-US" b="1" dirty="0">
                <a:solidFill>
                  <a:schemeClr val="tx1"/>
                </a:solidFill>
                <a:latin typeface="Times New Roman" panose="02020603050405020304" pitchFamily="18" charset="0"/>
                <a:cs typeface="Times New Roman" panose="02020603050405020304" pitchFamily="18" charset="0"/>
              </a:rPr>
              <a:t>蒜头</a:t>
            </a:r>
            <a:r>
              <a:rPr lang="en-US" altLang="zh-CN" b="1" dirty="0">
                <a:solidFill>
                  <a:schemeClr val="tx1"/>
                </a:solidFill>
                <a:latin typeface="Times New Roman" panose="02020603050405020304" pitchFamily="18" charset="0"/>
                <a:cs typeface="Times New Roman" panose="02020603050405020304" pitchFamily="18" charset="0"/>
              </a:rPr>
              <a:t>) </a:t>
            </a:r>
            <a:endParaRPr lang="en-US" altLang="zh-CN" b="1" dirty="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防治细菌性肠炎病。</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zh-CN" altLang="en-US" b="1" dirty="0" smtClean="0">
                <a:latin typeface="Times New Roman" panose="02020603050405020304" pitchFamily="18" charset="0"/>
                <a:cs typeface="Times New Roman" panose="02020603050405020304" pitchFamily="18" charset="0"/>
              </a:rPr>
              <a:t>每 </a:t>
            </a:r>
            <a:r>
              <a:rPr lang="en-US" altLang="zh-CN" b="1" dirty="0" smtClean="0">
                <a:latin typeface="Times New Roman" panose="02020603050405020304" pitchFamily="18" charset="0"/>
                <a:cs typeface="Times New Roman" panose="02020603050405020304" pitchFamily="18" charset="0"/>
              </a:rPr>
              <a:t>100kg </a:t>
            </a:r>
            <a:r>
              <a:rPr lang="zh-CN" altLang="en-US" b="1" dirty="0" smtClean="0">
                <a:latin typeface="Times New Roman" panose="02020603050405020304" pitchFamily="18" charset="0"/>
                <a:cs typeface="Times New Roman" panose="02020603050405020304" pitchFamily="18" charset="0"/>
              </a:rPr>
              <a:t>鱼用药 </a:t>
            </a:r>
            <a:r>
              <a:rPr lang="en-US" altLang="zh-CN" b="1" dirty="0" smtClean="0">
                <a:latin typeface="Times New Roman" panose="02020603050405020304" pitchFamily="18" charset="0"/>
                <a:cs typeface="Times New Roman" panose="02020603050405020304" pitchFamily="18" charset="0"/>
              </a:rPr>
              <a:t>0.5kg</a:t>
            </a:r>
            <a:r>
              <a:rPr lang="zh-CN" altLang="en-US" b="1" dirty="0" smtClean="0">
                <a:latin typeface="Times New Roman" panose="02020603050405020304" pitchFamily="18" charset="0"/>
                <a:cs typeface="Times New Roman" panose="02020603050405020304" pitchFamily="18" charset="0"/>
              </a:rPr>
              <a:t>，捣烂拌饲投喂，连喂 </a:t>
            </a:r>
            <a:r>
              <a:rPr lang="en-US" altLang="zh-CN" b="1" dirty="0" smtClean="0">
                <a:latin typeface="Times New Roman" panose="02020603050405020304" pitchFamily="18" charset="0"/>
                <a:cs typeface="Times New Roman" panose="02020603050405020304" pitchFamily="18" charset="0"/>
              </a:rPr>
              <a:t>3- 6d</a:t>
            </a:r>
            <a:r>
              <a:rPr lang="zh-CN" altLang="en-US" b="1" dirty="0" smtClean="0">
                <a:latin typeface="Times New Roman" panose="02020603050405020304" pitchFamily="18" charset="0"/>
                <a:cs typeface="Times New Roman" panose="02020603050405020304" pitchFamily="18" charset="0"/>
              </a:rPr>
              <a:t>。</a:t>
            </a:r>
            <a:endParaRPr lang="zh-CN" altLang="en-US" b="1" dirty="0" smtClean="0">
              <a:latin typeface="Times New Roman" panose="02020603050405020304" pitchFamily="18" charset="0"/>
              <a:cs typeface="Times New Roman" panose="02020603050405020304" pitchFamily="18" charset="0"/>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323528" y="1196752"/>
            <a:ext cx="8229600" cy="5505450"/>
          </a:xfrm>
        </p:spPr>
        <p:txBody>
          <a:bodyPr>
            <a:normAutofit/>
          </a:bodyPr>
          <a:lstStyle/>
          <a:p>
            <a:pPr marL="0" indent="0">
              <a:spcBef>
                <a:spcPts val="600"/>
              </a:spcBef>
              <a:buNone/>
            </a:pPr>
            <a:r>
              <a:rPr lang="en-US" altLang="zh-CN" b="1" dirty="0">
                <a:solidFill>
                  <a:schemeClr val="tx1"/>
                </a:solidFill>
                <a:latin typeface="Times New Roman" panose="02020603050405020304" pitchFamily="18" charset="0"/>
                <a:cs typeface="Times New Roman" panose="02020603050405020304" pitchFamily="18" charset="0"/>
              </a:rPr>
              <a:t>4</a:t>
            </a:r>
            <a:r>
              <a:rPr lang="zh-CN" altLang="en-US" b="1" dirty="0">
                <a:solidFill>
                  <a:schemeClr val="tx1"/>
                </a:solidFill>
                <a:latin typeface="Times New Roman" panose="02020603050405020304" pitchFamily="18" charset="0"/>
                <a:cs typeface="Times New Roman" panose="02020603050405020304" pitchFamily="18" charset="0"/>
              </a:rPr>
              <a:t>、黄芩 </a:t>
            </a:r>
            <a:endParaRPr lang="en-US" altLang="zh-CN" b="1" dirty="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主要用于防治烂腮、疖疮、打印病、出血性败血症、肠炎病、尾柄病等。</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zh-CN" altLang="en-US" b="1" dirty="0" smtClean="0">
                <a:latin typeface="Times New Roman" panose="02020603050405020304" pitchFamily="18" charset="0"/>
                <a:cs typeface="Times New Roman" panose="02020603050405020304" pitchFamily="18" charset="0"/>
              </a:rPr>
              <a:t>取黄芩粉碎成细粉，按 </a:t>
            </a:r>
            <a:r>
              <a:rPr lang="en-US" altLang="zh-CN" b="1" dirty="0" smtClean="0">
                <a:latin typeface="Times New Roman" panose="02020603050405020304" pitchFamily="18" charset="0"/>
                <a:cs typeface="Times New Roman" panose="02020603050405020304" pitchFamily="18" charset="0"/>
              </a:rPr>
              <a:t>5%</a:t>
            </a:r>
            <a:r>
              <a:rPr lang="zh-CN" altLang="en-US" b="1" dirty="0" smtClean="0">
                <a:latin typeface="Times New Roman" panose="02020603050405020304" pitchFamily="18" charset="0"/>
                <a:cs typeface="Times New Roman" panose="02020603050405020304" pitchFamily="18" charset="0"/>
              </a:rPr>
              <a:t>的比例加入饵料中投喂，</a:t>
            </a:r>
            <a:r>
              <a:rPr lang="en-US" altLang="zh-CN" b="1" dirty="0" smtClean="0">
                <a:latin typeface="Times New Roman" panose="02020603050405020304" pitchFamily="18" charset="0"/>
                <a:cs typeface="Times New Roman" panose="02020603050405020304" pitchFamily="18" charset="0"/>
              </a:rPr>
              <a:t>5d </a:t>
            </a:r>
            <a:r>
              <a:rPr lang="zh-CN" altLang="en-US" b="1" dirty="0" smtClean="0">
                <a:latin typeface="Times New Roman" panose="02020603050405020304" pitchFamily="18" charset="0"/>
                <a:cs typeface="Times New Roman" panose="02020603050405020304" pitchFamily="18" charset="0"/>
              </a:rPr>
              <a:t>为一疗程；</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外用：</a:t>
            </a:r>
            <a:r>
              <a:rPr lang="zh-CN" altLang="en-US" b="1" dirty="0" smtClean="0">
                <a:latin typeface="Times New Roman" panose="02020603050405020304" pitchFamily="18" charset="0"/>
                <a:cs typeface="Times New Roman" panose="02020603050405020304" pitchFamily="18" charset="0"/>
              </a:rPr>
              <a:t>将黄芩切细加水浸泡 </a:t>
            </a:r>
            <a:r>
              <a:rPr lang="en-US" altLang="zh-CN" b="1" dirty="0" smtClean="0">
                <a:latin typeface="Times New Roman" panose="02020603050405020304" pitchFamily="18" charset="0"/>
                <a:cs typeface="Times New Roman" panose="02020603050405020304" pitchFamily="18" charset="0"/>
              </a:rPr>
              <a:t>24h </a:t>
            </a:r>
            <a:r>
              <a:rPr lang="zh-CN" altLang="en-US" b="1" dirty="0" smtClean="0">
                <a:latin typeface="Times New Roman" panose="02020603050405020304" pitchFamily="18" charset="0"/>
                <a:cs typeface="Times New Roman" panose="02020603050405020304" pitchFamily="18" charset="0"/>
              </a:rPr>
              <a:t>后，煎煮三次，使水溶液浓度为 </a:t>
            </a:r>
            <a:r>
              <a:rPr lang="en-US" altLang="zh-CN" b="1" dirty="0" smtClean="0">
                <a:latin typeface="Times New Roman" panose="02020603050405020304" pitchFamily="18" charset="0"/>
                <a:cs typeface="Times New Roman" panose="02020603050405020304" pitchFamily="18" charset="0"/>
              </a:rPr>
              <a:t>1%</a:t>
            </a:r>
            <a:r>
              <a:rPr lang="zh-CN" altLang="en-US" b="1" dirty="0" smtClean="0">
                <a:latin typeface="Times New Roman" panose="02020603050405020304" pitchFamily="18" charset="0"/>
                <a:cs typeface="Times New Roman" panose="02020603050405020304" pitchFamily="18" charset="0"/>
              </a:rPr>
              <a:t>，全池泼洒，一日一次，连用</a:t>
            </a:r>
            <a:r>
              <a:rPr lang="en-US" altLang="zh-CN" b="1" dirty="0" smtClean="0">
                <a:latin typeface="Times New Roman" panose="02020603050405020304" pitchFamily="18" charset="0"/>
                <a:cs typeface="Times New Roman" panose="02020603050405020304" pitchFamily="18" charset="0"/>
              </a:rPr>
              <a:t>3d</a:t>
            </a:r>
            <a:r>
              <a:rPr lang="zh-CN" altLang="en-US" b="1" dirty="0" smtClean="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a:solidFill>
                  <a:schemeClr val="tx1"/>
                </a:solidFill>
                <a:latin typeface="Times New Roman" panose="02020603050405020304" pitchFamily="18" charset="0"/>
                <a:cs typeface="Times New Roman" panose="02020603050405020304" pitchFamily="18" charset="0"/>
              </a:rPr>
              <a:t>5</a:t>
            </a:r>
            <a:r>
              <a:rPr lang="zh-CN" altLang="en-US" b="1" dirty="0">
                <a:solidFill>
                  <a:schemeClr val="tx1"/>
                </a:solidFill>
                <a:latin typeface="Times New Roman" panose="02020603050405020304" pitchFamily="18" charset="0"/>
                <a:cs typeface="Times New Roman" panose="02020603050405020304" pitchFamily="18" charset="0"/>
              </a:rPr>
              <a:t>、穿心莲</a:t>
            </a:r>
            <a:endParaRPr lang="en-US" altLang="zh-CN" b="1" dirty="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防治细菌性肠炎和烂鳃病</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zh-CN" altLang="en-US" b="1" dirty="0" smtClean="0">
                <a:latin typeface="Times New Roman" panose="02020603050405020304" pitchFamily="18" charset="0"/>
                <a:cs typeface="Times New Roman" panose="02020603050405020304" pitchFamily="18" charset="0"/>
              </a:rPr>
              <a:t>每 </a:t>
            </a:r>
            <a:r>
              <a:rPr lang="en-US" altLang="zh-CN" b="1" dirty="0" smtClean="0">
                <a:latin typeface="Times New Roman" panose="02020603050405020304" pitchFamily="18" charset="0"/>
                <a:cs typeface="Times New Roman" panose="02020603050405020304" pitchFamily="18" charset="0"/>
              </a:rPr>
              <a:t>100kg </a:t>
            </a:r>
            <a:r>
              <a:rPr lang="zh-CN" altLang="en-US" b="1" dirty="0" smtClean="0">
                <a:latin typeface="Times New Roman" panose="02020603050405020304" pitchFamily="18" charset="0"/>
                <a:cs typeface="Times New Roman" panose="02020603050405020304" pitchFamily="18" charset="0"/>
              </a:rPr>
              <a:t>鱼重用干草 </a:t>
            </a:r>
            <a:r>
              <a:rPr lang="en-US" altLang="zh-CN" b="1" dirty="0" smtClean="0">
                <a:latin typeface="Times New Roman" panose="02020603050405020304" pitchFamily="18" charset="0"/>
                <a:cs typeface="Times New Roman" panose="02020603050405020304" pitchFamily="18" charset="0"/>
              </a:rPr>
              <a:t>1kg</a:t>
            </a:r>
            <a:r>
              <a:rPr lang="zh-CN" altLang="en-US" b="1" dirty="0" smtClean="0">
                <a:latin typeface="Times New Roman" panose="02020603050405020304" pitchFamily="18" charset="0"/>
                <a:cs typeface="Times New Roman" panose="02020603050405020304" pitchFamily="18" charset="0"/>
              </a:rPr>
              <a:t>，煎煮，拌饲投喂，连喂 </a:t>
            </a:r>
            <a:r>
              <a:rPr lang="en-US" altLang="zh-CN" b="1" dirty="0" smtClean="0">
                <a:latin typeface="Times New Roman" panose="02020603050405020304" pitchFamily="18" charset="0"/>
                <a:cs typeface="Times New Roman" panose="02020603050405020304" pitchFamily="18" charset="0"/>
              </a:rPr>
              <a:t>3- 5d</a:t>
            </a:r>
            <a:r>
              <a:rPr lang="zh-CN" altLang="en-US" b="1" dirty="0" smtClean="0">
                <a:latin typeface="Times New Roman" panose="02020603050405020304" pitchFamily="18" charset="0"/>
                <a:cs typeface="Times New Roman" panose="02020603050405020304" pitchFamily="18" charset="0"/>
              </a:rPr>
              <a:t>。</a:t>
            </a:r>
            <a:endParaRPr lang="zh-CN" altLang="en-US" b="1" dirty="0" smtClean="0">
              <a:latin typeface="Times New Roman" panose="02020603050405020304" pitchFamily="18" charset="0"/>
              <a:cs typeface="Times New Roman" panose="02020603050405020304" pitchFamily="18" charset="0"/>
            </a:endParaRPr>
          </a:p>
          <a:p>
            <a:pPr>
              <a:spcBef>
                <a:spcPts val="600"/>
              </a:spcBef>
            </a:pPr>
            <a:endParaRPr lang="zh-CN" altLang="en-US" b="1" dirty="0">
              <a:latin typeface="Times New Roman" panose="02020603050405020304" pitchFamily="18" charset="0"/>
              <a:cs typeface="Times New Roman" panose="02020603050405020304" pitchFamily="18" charset="0"/>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51520" y="1052736"/>
            <a:ext cx="8229600" cy="5505450"/>
          </a:xfrm>
        </p:spPr>
        <p:txBody>
          <a:bodyPr>
            <a:normAutofit/>
          </a:bodyPr>
          <a:lstStyle/>
          <a:p>
            <a:pPr marL="0" indent="0">
              <a:spcBef>
                <a:spcPts val="600"/>
              </a:spcBef>
              <a:buNone/>
            </a:pPr>
            <a:r>
              <a:rPr lang="en-US" altLang="zh-CN" b="1" dirty="0" smtClean="0">
                <a:solidFill>
                  <a:schemeClr val="tx1"/>
                </a:solidFill>
                <a:latin typeface="Times New Roman" panose="02020603050405020304" pitchFamily="18" charset="0"/>
                <a:cs typeface="Times New Roman" panose="02020603050405020304" pitchFamily="18" charset="0"/>
              </a:rPr>
              <a:t>7</a:t>
            </a:r>
            <a:r>
              <a:rPr lang="zh-CN" altLang="en-US" b="1" dirty="0" smtClean="0">
                <a:solidFill>
                  <a:schemeClr val="tx1"/>
                </a:solidFill>
                <a:latin typeface="Times New Roman" panose="02020603050405020304" pitchFamily="18" charset="0"/>
                <a:cs typeface="Times New Roman" panose="02020603050405020304" pitchFamily="18" charset="0"/>
              </a:rPr>
              <a:t>、乌桕 </a:t>
            </a:r>
            <a:endParaRPr lang="en-US" altLang="zh-CN" b="1" dirty="0" smtClean="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用以防治烂鳃病及白头白嘴病。</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zh-CN" altLang="en-US" b="1" dirty="0" smtClean="0">
                <a:latin typeface="Times New Roman" panose="02020603050405020304" pitchFamily="18" charset="0"/>
                <a:cs typeface="Times New Roman" panose="02020603050405020304" pitchFamily="18" charset="0"/>
              </a:rPr>
              <a:t>每</a:t>
            </a:r>
            <a:r>
              <a:rPr lang="en-US" altLang="zh-CN" b="1" dirty="0" smtClean="0">
                <a:latin typeface="Times New Roman" panose="02020603050405020304" pitchFamily="18" charset="0"/>
                <a:cs typeface="Times New Roman" panose="02020603050405020304" pitchFamily="18" charset="0"/>
              </a:rPr>
              <a:t>100kg </a:t>
            </a:r>
            <a:r>
              <a:rPr lang="zh-CN" altLang="en-US" b="1" dirty="0" smtClean="0">
                <a:latin typeface="Times New Roman" panose="02020603050405020304" pitchFamily="18" charset="0"/>
                <a:cs typeface="Times New Roman" panose="02020603050405020304" pitchFamily="18" charset="0"/>
              </a:rPr>
              <a:t>鱼用干粉 </a:t>
            </a:r>
            <a:r>
              <a:rPr lang="en-US" altLang="zh-CN" b="1" dirty="0" smtClean="0">
                <a:latin typeface="Times New Roman" panose="02020603050405020304" pitchFamily="18" charset="0"/>
                <a:cs typeface="Times New Roman" panose="02020603050405020304" pitchFamily="18" charset="0"/>
              </a:rPr>
              <a:t>0.5kg </a:t>
            </a:r>
            <a:r>
              <a:rPr lang="zh-CN" altLang="en-US" b="1" dirty="0" smtClean="0">
                <a:latin typeface="Times New Roman" panose="02020603050405020304" pitchFamily="18" charset="0"/>
                <a:cs typeface="Times New Roman" panose="02020603050405020304" pitchFamily="18" charset="0"/>
              </a:rPr>
              <a:t>拌饲投喂。</a:t>
            </a:r>
            <a:endParaRPr lang="zh-CN" altLang="en-US"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smtClean="0">
                <a:solidFill>
                  <a:schemeClr val="tx1"/>
                </a:solidFill>
                <a:latin typeface="Times New Roman" panose="02020603050405020304" pitchFamily="18" charset="0"/>
                <a:cs typeface="Times New Roman" panose="02020603050405020304" pitchFamily="18" charset="0"/>
              </a:rPr>
              <a:t>8</a:t>
            </a:r>
            <a:r>
              <a:rPr lang="zh-CN" altLang="en-US" b="1" dirty="0" smtClean="0">
                <a:solidFill>
                  <a:schemeClr val="tx1"/>
                </a:solidFill>
                <a:latin typeface="Times New Roman" panose="02020603050405020304" pitchFamily="18" charset="0"/>
                <a:cs typeface="Times New Roman" panose="02020603050405020304" pitchFamily="18" charset="0"/>
              </a:rPr>
              <a:t>、地锦草</a:t>
            </a:r>
            <a:endParaRPr lang="en-US" altLang="zh-CN" b="1" dirty="0" smtClean="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防治细菌性肠炎和烂鳃病</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zh-CN" altLang="en-US" b="1" dirty="0" smtClean="0">
                <a:latin typeface="Times New Roman" panose="02020603050405020304" pitchFamily="18" charset="0"/>
                <a:cs typeface="Times New Roman" panose="02020603050405020304" pitchFamily="18" charset="0"/>
              </a:rPr>
              <a:t>每 </a:t>
            </a:r>
            <a:r>
              <a:rPr lang="en-US" altLang="zh-CN" b="1" dirty="0" smtClean="0">
                <a:latin typeface="Times New Roman" panose="02020603050405020304" pitchFamily="18" charset="0"/>
                <a:cs typeface="Times New Roman" panose="02020603050405020304" pitchFamily="18" charset="0"/>
              </a:rPr>
              <a:t>100kg </a:t>
            </a:r>
            <a:r>
              <a:rPr lang="zh-CN" altLang="en-US" b="1" dirty="0" smtClean="0">
                <a:latin typeface="Times New Roman" panose="02020603050405020304" pitchFamily="18" charset="0"/>
                <a:cs typeface="Times New Roman" panose="02020603050405020304" pitchFamily="18" charset="0"/>
              </a:rPr>
              <a:t>鱼重用鲜草 </a:t>
            </a:r>
            <a:r>
              <a:rPr lang="en-US" altLang="zh-CN" b="1" dirty="0" smtClean="0">
                <a:latin typeface="Times New Roman" panose="02020603050405020304" pitchFamily="18" charset="0"/>
                <a:cs typeface="Times New Roman" panose="02020603050405020304" pitchFamily="18" charset="0"/>
              </a:rPr>
              <a:t>2.5kg</a:t>
            </a:r>
            <a:r>
              <a:rPr lang="zh-CN" altLang="en-US" b="1" dirty="0" smtClean="0">
                <a:latin typeface="Times New Roman" panose="02020603050405020304" pitchFamily="18" charset="0"/>
                <a:cs typeface="Times New Roman" panose="02020603050405020304" pitchFamily="18" charset="0"/>
              </a:rPr>
              <a:t>，煎煮，拌饲投喂。</a:t>
            </a:r>
            <a:endParaRPr lang="en-US" altLang="zh-CN" b="1" dirty="0" smtClean="0">
              <a:latin typeface="Times New Roman" panose="02020603050405020304" pitchFamily="18" charset="0"/>
              <a:cs typeface="Times New Roman" panose="02020603050405020304" pitchFamily="18" charset="0"/>
            </a:endParaRPr>
          </a:p>
          <a:p>
            <a:pPr marL="0" indent="0">
              <a:spcBef>
                <a:spcPts val="600"/>
              </a:spcBef>
              <a:buNone/>
            </a:pPr>
            <a:r>
              <a:rPr lang="en-US" altLang="zh-CN" b="1" dirty="0" smtClean="0">
                <a:solidFill>
                  <a:schemeClr val="tx1"/>
                </a:solidFill>
                <a:latin typeface="Times New Roman" panose="02020603050405020304" pitchFamily="18" charset="0"/>
                <a:cs typeface="Times New Roman" panose="02020603050405020304" pitchFamily="18" charset="0"/>
              </a:rPr>
              <a:t>9</a:t>
            </a:r>
            <a:r>
              <a:rPr lang="zh-CN" altLang="en-US" b="1" dirty="0" smtClean="0">
                <a:solidFill>
                  <a:schemeClr val="tx1"/>
                </a:solidFill>
                <a:latin typeface="Times New Roman" panose="02020603050405020304" pitchFamily="18" charset="0"/>
                <a:cs typeface="Times New Roman" panose="02020603050405020304" pitchFamily="18" charset="0"/>
              </a:rPr>
              <a:t>、马齿苋</a:t>
            </a:r>
            <a:endParaRPr lang="en-US" altLang="zh-CN" b="1" dirty="0" smtClean="0">
              <a:solidFill>
                <a:schemeClr val="tx1"/>
              </a:solidFill>
              <a:latin typeface="Times New Roman" panose="02020603050405020304" pitchFamily="18" charset="0"/>
              <a:cs typeface="Times New Roman" panose="02020603050405020304" pitchFamily="18" charset="0"/>
            </a:endParaRPr>
          </a:p>
          <a:p>
            <a:pPr>
              <a:spcBef>
                <a:spcPts val="600"/>
              </a:spcBef>
            </a:pPr>
            <a:r>
              <a:rPr lang="zh-CN" altLang="en-US" b="1" dirty="0" smtClean="0">
                <a:latin typeface="Times New Roman" panose="02020603050405020304" pitchFamily="18" charset="0"/>
                <a:cs typeface="Times New Roman" panose="02020603050405020304" pitchFamily="18" charset="0"/>
              </a:rPr>
              <a:t>防治细菌性肠炎病</a:t>
            </a:r>
            <a:endParaRPr lang="en-US" altLang="zh-CN" b="1" dirty="0" smtClean="0">
              <a:latin typeface="Times New Roman" panose="02020603050405020304" pitchFamily="18" charset="0"/>
              <a:cs typeface="Times New Roman" panose="02020603050405020304" pitchFamily="18" charset="0"/>
            </a:endParaRPr>
          </a:p>
          <a:p>
            <a:pPr>
              <a:spcBef>
                <a:spcPts val="600"/>
              </a:spcBef>
            </a:pPr>
            <a:r>
              <a:rPr lang="zh-CN" altLang="en-US" b="1" dirty="0" smtClean="0">
                <a:solidFill>
                  <a:srgbClr val="7030A0"/>
                </a:solidFill>
                <a:latin typeface="Times New Roman" panose="02020603050405020304" pitchFamily="18" charset="0"/>
                <a:cs typeface="Times New Roman" panose="02020603050405020304" pitchFamily="18" charset="0"/>
              </a:rPr>
              <a:t>内服：</a:t>
            </a:r>
            <a:r>
              <a:rPr lang="zh-CN" altLang="en-US" b="1" dirty="0" smtClean="0">
                <a:latin typeface="Times New Roman" panose="02020603050405020304" pitchFamily="18" charset="0"/>
                <a:cs typeface="Times New Roman" panose="02020603050405020304" pitchFamily="18" charset="0"/>
              </a:rPr>
              <a:t>每 </a:t>
            </a:r>
            <a:r>
              <a:rPr lang="en-US" altLang="zh-CN" b="1" dirty="0" smtClean="0">
                <a:latin typeface="Times New Roman" panose="02020603050405020304" pitchFamily="18" charset="0"/>
                <a:cs typeface="Times New Roman" panose="02020603050405020304" pitchFamily="18" charset="0"/>
              </a:rPr>
              <a:t>100kg </a:t>
            </a:r>
            <a:r>
              <a:rPr lang="zh-CN" altLang="en-US" b="1" dirty="0" smtClean="0">
                <a:latin typeface="Times New Roman" panose="02020603050405020304" pitchFamily="18" charset="0"/>
                <a:cs typeface="Times New Roman" panose="02020603050405020304" pitchFamily="18" charset="0"/>
              </a:rPr>
              <a:t>鱼重用鲜草 </a:t>
            </a:r>
            <a:r>
              <a:rPr lang="en-US" altLang="zh-CN" b="1" dirty="0" smtClean="0">
                <a:latin typeface="Times New Roman" panose="02020603050405020304" pitchFamily="18" charset="0"/>
                <a:cs typeface="Times New Roman" panose="02020603050405020304" pitchFamily="18" charset="0"/>
              </a:rPr>
              <a:t>2.5kg</a:t>
            </a:r>
            <a:r>
              <a:rPr lang="zh-CN" altLang="en-US" b="1" dirty="0" smtClean="0">
                <a:latin typeface="Times New Roman" panose="02020603050405020304" pitchFamily="18" charset="0"/>
                <a:cs typeface="Times New Roman" panose="02020603050405020304" pitchFamily="18" charset="0"/>
              </a:rPr>
              <a:t>，水煎，拌饲投喂 </a:t>
            </a:r>
            <a:r>
              <a:rPr lang="en-US" altLang="zh-CN" b="1" dirty="0" smtClean="0">
                <a:latin typeface="Times New Roman" panose="02020603050405020304" pitchFamily="18" charset="0"/>
                <a:cs typeface="Times New Roman" panose="02020603050405020304" pitchFamily="18" charset="0"/>
              </a:rPr>
              <a:t>3- 4d</a:t>
            </a:r>
            <a:r>
              <a:rPr lang="zh-CN" altLang="en-US" b="1" dirty="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a:spcBef>
                <a:spcPts val="600"/>
              </a:spcBef>
            </a:pPr>
            <a:endParaRPr lang="zh-CN" altLang="en-US" b="1" dirty="0" smtClean="0">
              <a:latin typeface="Times New Roman" panose="02020603050405020304" pitchFamily="18" charset="0"/>
              <a:cs typeface="Times New Roman" panose="02020603050405020304" pitchFamily="18" charset="0"/>
            </a:endParaRPr>
          </a:p>
          <a:p>
            <a:pPr marL="0" indent="0">
              <a:spcBef>
                <a:spcPts val="600"/>
              </a:spcBef>
              <a:buNone/>
            </a:pPr>
            <a:endParaRPr lang="zh-CN" altLang="en-US" b="1" dirty="0">
              <a:latin typeface="Times New Roman" panose="02020603050405020304" pitchFamily="18" charset="0"/>
              <a:cs typeface="Times New Roman" panose="02020603050405020304" pitchFamily="18" charset="0"/>
            </a:endParaRPr>
          </a:p>
        </p:txBody>
      </p:sp>
      <p:sp>
        <p:nvSpPr>
          <p:cNvPr id="2" name="灯片编号占位符 1"/>
          <p:cNvSpPr>
            <a:spLocks noGrp="1"/>
          </p:cNvSpPr>
          <p:nvPr>
            <p:ph type="sldNum" sz="quarter" idx="12"/>
          </p:nvPr>
        </p:nvSpPr>
        <p:spPr/>
        <p:txBody>
          <a:bodyPr/>
          <a:p>
            <a:fld id="{24A319DC-BF11-4F3B-A32C-EFD5A989416A}" type="slidenum">
              <a:rPr lang="zh-CN" altLang="en-US" smtClean="0"/>
            </a:fld>
            <a:endParaRPr lang="zh-CN" alt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Waveform</Template>
  <TotalTime>0</TotalTime>
  <Words>8573</Words>
  <Application>WPS 演示</Application>
  <PresentationFormat>全屏显示(4:3)</PresentationFormat>
  <Paragraphs>1813</Paragraphs>
  <Slides>51</Slides>
  <Notes>30</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51</vt:i4>
      </vt:variant>
    </vt:vector>
  </HeadingPairs>
  <TitlesOfParts>
    <vt:vector size="76" baseType="lpstr">
      <vt:lpstr>Arial</vt:lpstr>
      <vt:lpstr>宋体</vt:lpstr>
      <vt:lpstr>Wingdings</vt:lpstr>
      <vt:lpstr>Symbol</vt:lpstr>
      <vt:lpstr>微软雅黑</vt:lpstr>
      <vt:lpstr>华文中宋</vt:lpstr>
      <vt:lpstr>黑体</vt:lpstr>
      <vt:lpstr>华文细黑</vt:lpstr>
      <vt:lpstr>Arial Unicode MS</vt:lpstr>
      <vt:lpstr>Calibri</vt:lpstr>
      <vt:lpstr>Times New Roman</vt:lpstr>
      <vt:lpstr>Candara</vt:lpstr>
      <vt:lpstr>华文新魏</vt:lpstr>
      <vt:lpstr>Segoe Print</vt:lpstr>
      <vt:lpstr>华文楷体</vt:lpstr>
      <vt:lpstr>Arial Unicode MS</vt:lpstr>
      <vt:lpstr>Calibri</vt:lpstr>
      <vt:lpstr>华文细黑</vt:lpstr>
      <vt:lpstr>Arial</vt:lpstr>
      <vt:lpstr>Times New Roman</vt:lpstr>
      <vt:lpstr>华文琥珀</vt:lpstr>
      <vt:lpstr>华文楷体</vt:lpstr>
      <vt:lpstr>仿宋_GB2312</vt:lpstr>
      <vt:lpstr>Times</vt:lpstr>
      <vt:lpstr>波形</vt:lpstr>
      <vt:lpstr>中草药及提取物在水产养殖上的应用及研究</vt:lpstr>
      <vt:lpstr>PowerPoint 演示文稿</vt:lpstr>
      <vt:lpstr>主要内容</vt:lpstr>
      <vt:lpstr>中国：水产养殖大国</vt:lpstr>
      <vt:lpstr>水产养殖病害</vt:lpstr>
      <vt:lpstr>水产品安全形势</vt:lpstr>
      <vt:lpstr>水产品药残事件：冻虾仁氯霉素事件</vt:lpstr>
      <vt:lpstr>水产品药残事件</vt:lpstr>
      <vt:lpstr>水产品药残事件</vt:lpstr>
      <vt:lpstr>PowerPoint 演示文稿</vt:lpstr>
      <vt:lpstr>PowerPoint 演示文稿</vt:lpstr>
      <vt:lpstr>PowerPoint 演示文稿</vt:lpstr>
      <vt:lpstr>渔药</vt:lpstr>
      <vt:lpstr>曾经的渔药</vt:lpstr>
      <vt:lpstr>PowerPoint 演示文稿</vt:lpstr>
      <vt:lpstr>PowerPoint 演示文稿</vt:lpstr>
      <vt:lpstr>PowerPoint 演示文稿</vt:lpstr>
      <vt:lpstr>绿色饲料添加剂</vt:lpstr>
      <vt:lpstr>PowerPoint 演示文稿</vt:lpstr>
      <vt:lpstr>中草药渔药</vt:lpstr>
      <vt:lpstr>水产养殖中常用中草药</vt:lpstr>
      <vt:lpstr>PowerPoint 演示文稿</vt:lpstr>
      <vt:lpstr>PowerPoint 演示文稿</vt:lpstr>
      <vt:lpstr>渔用中草药的相关研发工作</vt:lpstr>
      <vt:lpstr>细菌性疾病防控研究</vt:lpstr>
      <vt:lpstr>1.2  抑制病原菌的西药药敏测试 </vt:lpstr>
      <vt:lpstr>2.1  抑制病原菌的中草药筛选</vt:lpstr>
      <vt:lpstr>2.2  抗菌主成分的纯化鉴定</vt:lpstr>
      <vt:lpstr>3.1  中草药复方的抗菌作用</vt:lpstr>
      <vt:lpstr>3.2  中草药与西药联用的抗菌作用</vt:lpstr>
      <vt:lpstr>3.3  中草药复方抗菌剂的田间疗效评价</vt:lpstr>
      <vt:lpstr>寄生虫病防控研究</vt:lpstr>
      <vt:lpstr>PowerPoint 演示文稿</vt:lpstr>
      <vt:lpstr>4.2 驱杀拟指环虫的化学药物药敏测试</vt:lpstr>
      <vt:lpstr>4.3 驱杀拟指环虫的中草药提取物筛选</vt:lpstr>
      <vt:lpstr>5.1  中草药/中西药复方的离体杀虫药敏试验</vt:lpstr>
      <vt:lpstr>5.2  药浴驱除拟指环虫的效果</vt:lpstr>
      <vt:lpstr>6  中草药免疫增强剂的研制</vt:lpstr>
      <vt:lpstr>PowerPoint 演示文稿</vt:lpstr>
      <vt:lpstr>PowerPoint 演示文稿</vt:lpstr>
      <vt:lpstr>谢  谢 聆  听</vt:lpstr>
      <vt:lpstr>中草药在水产应用中的优势</vt:lpstr>
      <vt:lpstr>PowerPoint 演示文稿</vt:lpstr>
      <vt:lpstr>PowerPoint 演示文稿</vt:lpstr>
      <vt:lpstr>中草药使用窍门</vt:lpstr>
      <vt:lpstr>中草药使用窍门</vt:lpstr>
      <vt:lpstr>中草药在水产中常用的给药方法</vt:lpstr>
      <vt:lpstr>中草药在水产中常用的给药方法</vt:lpstr>
      <vt:lpstr>PowerPoint 演示文稿</vt:lpstr>
      <vt:lpstr>PowerPoint 演示文稿</vt:lpstr>
      <vt:lpstr>PowerPoint 演示文稿</vt:lpstr>
    </vt:vector>
  </TitlesOfParts>
  <Company>jmu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中草药在水产养殖中的应用</dc:title>
  <dc:creator>lzq</dc:creator>
  <cp:lastModifiedBy>Eva Lee</cp:lastModifiedBy>
  <cp:revision>292</cp:revision>
  <dcterms:created xsi:type="dcterms:W3CDTF">2017-06-28T00:58:00Z</dcterms:created>
  <dcterms:modified xsi:type="dcterms:W3CDTF">2018-08-11T05:21:17Z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